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8" r:id="rId3"/>
    <p:sldMasterId id="2147483673" r:id="rId4"/>
    <p:sldMasterId id="2147483685" r:id="rId5"/>
    <p:sldMasterId id="2147483695" r:id="rId6"/>
    <p:sldMasterId id="2147483706" r:id="rId7"/>
    <p:sldMasterId id="2147483718" r:id="rId8"/>
    <p:sldMasterId id="2147483730" r:id="rId9"/>
    <p:sldMasterId id="2147483745" r:id="rId10"/>
  </p:sldMasterIdLst>
  <p:notesMasterIdLst>
    <p:notesMasterId r:id="rId12"/>
  </p:notesMasterIdLst>
  <p:sldIdLst>
    <p:sldId id="256" r:id="rId11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316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</p:sldIdLst>
  <p:sldSz cx="12192000" cy="6858000"/>
  <p:notesSz cx="6858000" cy="9144000"/>
  <p:embeddedFontLst>
    <p:embeddedFont>
      <p:font typeface="Roboto" charset="0"/>
      <p:regular r:id="rId76"/>
      <p:bold r:id="rId77"/>
      <p:italic r:id="rId78"/>
      <p:boldItalic r:id="rId79"/>
    </p:embeddedFont>
    <p:embeddedFont>
      <p:font typeface="Roboto Medium" charset="0"/>
      <p:regular r:id="rId80"/>
      <p:bold r:id="rId81"/>
      <p:italic r:id="rId82"/>
      <p:boldItalic r:id="rId83"/>
    </p:embeddedFont>
    <p:embeddedFont>
      <p:font typeface="Signika" charset="0"/>
      <p:regular r:id="rId84"/>
      <p:bold r:id="rId85"/>
    </p:embeddedFont>
    <p:embeddedFont>
      <p:font typeface="Montserrat" charset="0"/>
      <p:regular r:id="rId86"/>
      <p:bold r:id="rId87"/>
      <p:italic r:id="rId88"/>
      <p:boldItalic r:id="rId89"/>
    </p:embeddedFont>
    <p:embeddedFont>
      <p:font typeface="Roboto Light" charset="0"/>
      <p:regular r:id="rId90"/>
      <p:bold r:id="rId91"/>
      <p:italic r:id="rId92"/>
      <p:boldItalic r:id="rId93"/>
    </p:embeddedFont>
    <p:embeddedFont>
      <p:font typeface="Helvetica Neue" charset="0"/>
      <p:regular r:id="rId94"/>
      <p:bold r:id="rId95"/>
      <p:italic r:id="rId96"/>
      <p:boldItalic r:id="rId97"/>
    </p:embeddedFont>
    <p:embeddedFont>
      <p:font typeface="Advent Pro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1FE1A08-5ACC-4F86-86C2-A5E3A44D12A3}" styleName="Table_0">
    <a:wholeTbl>
      <a:tcTxStyle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1E9139-E34C-44BF-AE85-034E31450A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0D5E1D-06BD-4815-9D91-8A572733EFE7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F447F36D-1F20-4472-A09D-B48D30D78FB2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24.fntdata"/><Relationship Id="rId98" Type="http://schemas.openxmlformats.org/officeDocument/2006/relationships/font" Target="fonts/font23.fntdata"/><Relationship Id="rId97" Type="http://schemas.openxmlformats.org/officeDocument/2006/relationships/font" Target="fonts/font22.fntdata"/><Relationship Id="rId96" Type="http://schemas.openxmlformats.org/officeDocument/2006/relationships/font" Target="fonts/font21.fntdata"/><Relationship Id="rId95" Type="http://schemas.openxmlformats.org/officeDocument/2006/relationships/font" Target="fonts/font20.fntdata"/><Relationship Id="rId94" Type="http://schemas.openxmlformats.org/officeDocument/2006/relationships/font" Target="fonts/font19.fntdata"/><Relationship Id="rId93" Type="http://schemas.openxmlformats.org/officeDocument/2006/relationships/font" Target="fonts/font18.fntdata"/><Relationship Id="rId92" Type="http://schemas.openxmlformats.org/officeDocument/2006/relationships/font" Target="fonts/font17.fntdata"/><Relationship Id="rId91" Type="http://schemas.openxmlformats.org/officeDocument/2006/relationships/font" Target="fonts/font16.fntdata"/><Relationship Id="rId90" Type="http://schemas.openxmlformats.org/officeDocument/2006/relationships/font" Target="fonts/font15.fntdata"/><Relationship Id="rId9" Type="http://schemas.openxmlformats.org/officeDocument/2006/relationships/slideMaster" Target="slideMasters/slideMaster8.xml"/><Relationship Id="rId89" Type="http://schemas.openxmlformats.org/officeDocument/2006/relationships/font" Target="fonts/font14.fntdata"/><Relationship Id="rId88" Type="http://schemas.openxmlformats.org/officeDocument/2006/relationships/font" Target="fonts/font13.fntdata"/><Relationship Id="rId87" Type="http://schemas.openxmlformats.org/officeDocument/2006/relationships/font" Target="fonts/font12.fntdata"/><Relationship Id="rId86" Type="http://schemas.openxmlformats.org/officeDocument/2006/relationships/font" Target="fonts/font11.fntdata"/><Relationship Id="rId85" Type="http://schemas.openxmlformats.org/officeDocument/2006/relationships/font" Target="fonts/font10.fntdata"/><Relationship Id="rId84" Type="http://schemas.openxmlformats.org/officeDocument/2006/relationships/font" Target="fonts/font9.fntdata"/><Relationship Id="rId83" Type="http://schemas.openxmlformats.org/officeDocument/2006/relationships/font" Target="fonts/font8.fntdata"/><Relationship Id="rId82" Type="http://schemas.openxmlformats.org/officeDocument/2006/relationships/font" Target="fonts/font7.fntdata"/><Relationship Id="rId81" Type="http://schemas.openxmlformats.org/officeDocument/2006/relationships/font" Target="fonts/font6.fntdata"/><Relationship Id="rId80" Type="http://schemas.openxmlformats.org/officeDocument/2006/relationships/font" Target="fonts/font5.fntdata"/><Relationship Id="rId8" Type="http://schemas.openxmlformats.org/officeDocument/2006/relationships/slideMaster" Target="slideMasters/slideMaster7.xml"/><Relationship Id="rId79" Type="http://schemas.openxmlformats.org/officeDocument/2006/relationships/font" Target="fonts/font4.fntdata"/><Relationship Id="rId78" Type="http://schemas.openxmlformats.org/officeDocument/2006/relationships/font" Target="fonts/font3.fntdata"/><Relationship Id="rId77" Type="http://schemas.openxmlformats.org/officeDocument/2006/relationships/font" Target="fonts/font2.fntdata"/><Relationship Id="rId76" Type="http://schemas.openxmlformats.org/officeDocument/2006/relationships/font" Target="fonts/font1.fntdata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1.xml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8.xml"/><Relationship Id="rId68" Type="http://schemas.openxmlformats.org/officeDocument/2006/relationships/slide" Target="slides/slide57.xml"/><Relationship Id="rId67" Type="http://schemas.openxmlformats.org/officeDocument/2006/relationships/slide" Target="slides/slide56.xml"/><Relationship Id="rId66" Type="http://schemas.openxmlformats.org/officeDocument/2006/relationships/slide" Target="slides/slide55.xml"/><Relationship Id="rId65" Type="http://schemas.openxmlformats.org/officeDocument/2006/relationships/slide" Target="slides/slide54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0" Type="http://schemas.openxmlformats.org/officeDocument/2006/relationships/slide" Target="slides/slide49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8.xml"/><Relationship Id="rId58" Type="http://schemas.openxmlformats.org/officeDocument/2006/relationships/slide" Target="slides/slide47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8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1" Type="http://schemas.openxmlformats.org/officeDocument/2006/relationships/font" Target="fonts/font26.fntdata"/><Relationship Id="rId100" Type="http://schemas.openxmlformats.org/officeDocument/2006/relationships/font" Target="fonts/font25.fntdata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7a534dd087_3_10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g17a534dd087_3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Main Title Page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7a534dd087_3_2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17a534dd087_3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Change slide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980878d420_0_1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2980878d420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7a534dd087_3_33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17a534dd087_3_3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803907798012155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980878d420_0_49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2980878d420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803907798012155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7a534dd087_3_2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g17a534dd087_3_2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7a534dd087_3_48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8" name="Google Shape;818;g17a534dd087_3_4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7a534dd087_3_49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g17a534dd087_3_4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7a534dd087_3_5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2" name="Google Shape;852;g17a534dd087_3_5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b574b92ad_0_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b574b92ad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7a534dd087_3_54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g17a534dd087_3_5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549c7a0a70_0_2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g2549c7a0a70_0_2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980878d420_0_3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g2980878d420_0_3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8b574b92ad_0_8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g28b574b92ad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94ca99dc1e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g294ca99dc1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7a534dd087_3_21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9" name="Google Shape;949;g17a534dd087_3_2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7a534dd087_3_58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7" name="Google Shape;957;g17a534dd087_3_5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7a534dd087_3_60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7" name="Google Shape;977;g17a534dd087_3_6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7a534dd087_3_6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g17a534dd087_3_6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7a534dd087_3_6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9" name="Google Shape;1019;g17a534dd087_3_6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718393301_0_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8" name="Google Shape;1028;g18718393301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7a534dd087_3_66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7" name="Google Shape;1057;g17a534dd087_3_6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5faf0e034d_0_12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25faf0e034d_0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5eed10190b_0_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0" name="Google Shape;1070;g25eed10190b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94ca99dc1e_0_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294ca99dc1e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5eed10190b_0_89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25eed10190b_0_8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5fa8e0184d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g25fa8e0184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5fa8e0184d_0_1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2" name="Google Shape;1142;g25fa8e0184d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5eed10190b_0_9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g25eed10190b_0_9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5eed10190b_0_9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g25eed10190b_0_9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eed10190b_0_95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2" name="Google Shape;1192;g25eed10190b_0_9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931f65bc2e_0_1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2" name="Google Shape;1212;g2931f65bc2e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5fa8e0184d_0_107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g25fa8e0184d_0_10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7a534dd087_3_17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17a534dd087_3_1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5fa8e0184d_0_11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8" name="Google Shape;1238;g25fa8e0184d_0_1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5eed10190b_0_8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2" name="Google Shape;1252;g25eed10190b_0_8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6074133b7c_1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2" name="Google Shape;1262;g26074133b7c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6074133b7c_1_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9" name="Google Shape;1269;g26074133b7c_1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639499988c_1_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5" name="Google Shape;1295;g2639499988c_1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9f25b6f9a8_0_3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4" name="Google Shape;1324;g29f25b6f9a8_0_34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9f25b6f9a8_1_1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g29f25b6f9a8_1_1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9909d1480c_0_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4" name="Google Shape;1374;g29909d1480c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9909d1480c_0_1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1" name="Google Shape;1381;g29909d1480c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9909d1480c_0_2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4" name="Google Shape;1394;g29909d1480c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549c7a0a70_0_6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2549c7a0a70_0_6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9909d1480c_0_3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7" name="Google Shape;1407;g29909d1480c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9909d1480c_0_19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0" name="Google Shape;1420;g29909d1480c_0_1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7a534dd087_3_22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3" name="Google Shape;1433;g17a534dd087_3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7a534dd087_3_8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" name="Google Shape;1442;g17a534dd087_3_8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c679e7efbf_1_27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2" name="Google Shape;1472;g1c679e7efbf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7a534dd087_3_8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g17a534dd087_3_8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17a534dd087_3_86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0" name="Google Shape;1510;g17a534dd087_3_8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7a534dd087_3_8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0" name="Google Shape;1520;g17a534dd087_3_8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23bdd47209_1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g223bdd47209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5faf0e034d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3" name="Google Shape;1573;g25faf0e034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7a534dd087_3_2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17a534dd087_3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5faf0e034d_0_5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5" name="Google Shape;1585;g25faf0e034d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a0864817f6_0_8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4" name="Google Shape;1604;g1a0864817f6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7a534dd087_3_24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7a534dd087_3_2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7a534dd087_3_28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17a534dd087_3_2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a534dd087_3_26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7a534dd087_3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" name="Google Shape;16;p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0" name="Google Shape;60;p1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cxnSp>
        <p:nvCxnSpPr>
          <p:cNvPr id="61" name="Google Shape;61;p1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tform">
  <p:cSld name="Platform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17" name="Google Shape;617;p109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13"/>
          <p:cNvSpPr txBox="1"/>
          <p:nvPr>
            <p:ph type="body" idx="1"/>
          </p:nvPr>
        </p:nvSpPr>
        <p:spPr>
          <a:xfrm>
            <a:off x="609600" y="1851100"/>
            <a:ext cx="10872800" cy="3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0" y="-392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71" name="Google Shape;71;p1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5" name="Google Shape;75;p1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5180163" y="4722327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5180163" y="3098061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5180163" y="1473796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9" name="Google Shape;89;p19"/>
          <p:cNvSpPr txBox="1"/>
          <p:nvPr>
            <p:ph type="body" idx="1"/>
          </p:nvPr>
        </p:nvSpPr>
        <p:spPr>
          <a:xfrm>
            <a:off x="609600" y="2083867"/>
            <a:ext cx="38396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9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2" name="Google Shape;92;p19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1610433" y="2115967"/>
            <a:ext cx="43072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6274333" y="2116033"/>
            <a:ext cx="43072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1" name="Google Shape;101;p21"/>
          <p:cNvSpPr txBox="1"/>
          <p:nvPr>
            <p:ph type="subTitle" idx="1"/>
          </p:nvPr>
        </p:nvSpPr>
        <p:spPr>
          <a:xfrm>
            <a:off x="2060217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2" name="Google Shape;102;p21"/>
          <p:cNvSpPr txBox="1"/>
          <p:nvPr>
            <p:ph type="body" idx="2"/>
          </p:nvPr>
        </p:nvSpPr>
        <p:spPr>
          <a:xfrm>
            <a:off x="1937851" y="3238067"/>
            <a:ext cx="3652400" cy="2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type="subTitle" idx="3"/>
          </p:nvPr>
        </p:nvSpPr>
        <p:spPr>
          <a:xfrm>
            <a:off x="6724084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type="body" idx="4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06" name="Google Shape;106;p21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Google Shape;107;p2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8" name="Google Shape;108;p21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20" name="Google Shape;20;p3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21" name="Google Shape;21;p3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8961884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6278356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3594828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911300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16" name="Google Shape;116;p22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2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" name="Google Shape;118;p22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22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1562917" y="4436884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6242651" y="44369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6242651" y="22288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1562917" y="2228833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5" name="Google Shape;125;p23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2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8" name="Google Shape;128;p23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460848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78397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5107100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43022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9753352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7" name="Google Shape;137;p24"/>
          <p:cNvSpPr txBox="1"/>
          <p:nvPr>
            <p:ph type="body" idx="1"/>
          </p:nvPr>
        </p:nvSpPr>
        <p:spPr>
          <a:xfrm>
            <a:off x="783200" y="1656167"/>
            <a:ext cx="10625600" cy="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38" name="Google Shape;138;p24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2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0" name="Google Shape;140;p24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24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6810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37651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4424317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681101" y="2162396"/>
            <a:ext cx="3233600" cy="19072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81376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4479201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50" name="Google Shape;150;p25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51" name="Google Shape;151;p2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Google Shape;152;p2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3" name="Google Shape;153;p25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2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2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7" name="Google Shape;167;p27"/>
          <p:cNvCxnSpPr/>
          <p:nvPr/>
        </p:nvCxnSpPr>
        <p:spPr>
          <a:xfrm>
            <a:off x="3536700" y="3516588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0" name="Google Shape;190;p31"/>
          <p:cNvSpPr txBox="1"/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2" name="Google Shape;192;p31"/>
          <p:cNvSpPr txBox="1"/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8" name="Google Shape;198;p32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0" name="Google Shape;200;p32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4" name="Google Shape;204;p33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8" name="Google Shape;208;p34"/>
          <p:cNvSpPr txBox="1"/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09" name="Google Shape;209;p34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4" name="Google Shape;214;p35"/>
          <p:cNvSpPr/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5"/>
          <p:cNvSpPr txBox="1"/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16" name="Google Shape;216;p35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37" name="Google Shape;237;p3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38" name="Google Shape;238;p3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3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42" name="Google Shape;242;p4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  <p:sp>
        <p:nvSpPr>
          <p:cNvPr id="243" name="Google Shape;243;p4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46" name="Google Shape;246;p4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47" name="Google Shape;247;p41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50" name="Google Shape;250;p42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2" name="Google Shape;252;p42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253" name="Google Shape;253;p42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6" name="Google Shape;256;p43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" name="Google Shape;28;p5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9" name="Google Shape;259;p4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63" name="Google Shape;263;p4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9pPr>
          </a:lstStyle>
          <a:p/>
        </p:txBody>
      </p:sp>
      <p:sp>
        <p:nvSpPr>
          <p:cNvPr id="264" name="Google Shape;264;p4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4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68" name="Google Shape;268;p4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269" name="Google Shape;269;p4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70" name="Google Shape;270;p4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marL="91440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1" name="Google Shape;281;p4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2" name="Google Shape;282;p4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4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286" name="Google Shape;286;p5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87" name="Google Shape;287;p5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SECTION_HEADER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" name="Google Shape;293;p5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94" name="Google Shape;294;p52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7" name="Google Shape;297;p53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8" name="Google Shape;298;p5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9" name="Google Shape;299;p53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00" name="Google Shape;300;p53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TITLE_ONLY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03" name="Google Shape;303;p5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304" name="Google Shape;304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7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body" idx="1"/>
          </p:nvPr>
        </p:nvSpPr>
        <p:spPr>
          <a:xfrm>
            <a:off x="3900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65100" y="4290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3" name="Google Shape;33;p6"/>
          <p:cNvSpPr txBox="1"/>
          <p:nvPr>
            <p:ph type="body" idx="2"/>
          </p:nvPr>
        </p:nvSpPr>
        <p:spPr>
          <a:xfrm>
            <a:off x="63123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6095984" y="1500267"/>
            <a:ext cx="12400" cy="4792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7" name="Google Shape;307;p5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8" name="Google Shape;308;p5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5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312" name="Google Shape;312;p5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5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4" name="Google Shape;314;p5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5" name="Google Shape;315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0" y="6312233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318" name="Google Shape;318;p5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1" name="Google Shape;321;p58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22" name="Google Shape;322;p58"/>
          <p:cNvSpPr/>
          <p:nvPr/>
        </p:nvSpPr>
        <p:spPr>
          <a:xfrm rot="10800000" flipH="1">
            <a:off x="330960" y="680641"/>
            <a:ext cx="99513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29" name="Google Shape;329;p6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30" name="Google Shape;330;p6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3" name="Google Shape;333;p6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6" name="Google Shape;336;p62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7" name="Google Shape;337;p6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0" name="Google Shape;340;p63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1" name="Google Shape;341;p63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2" name="Google Shape;342;p63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5" name="Google Shape;345;p64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8" name="Google Shape;348;p65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9" name="Google Shape;349;p6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3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52" name="Google Shape;352;p66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5" name="Google Shape;355;p6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56" name="Google Shape;356;p67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67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8" name="Google Shape;358;p6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8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61" name="Google Shape;361;p6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4" name="Google Shape;364;p69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5" name="Google Shape;365;p6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74" name="Google Shape;374;p72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75" name="Google Shape;375;p72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8" name="Google Shape;378;p73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1" name="Google Shape;381;p74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82" name="Google Shape;382;p74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5" name="Google Shape;385;p75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6" name="Google Shape;386;p75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7" name="Google Shape;387;p75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0" name="Google Shape;390;p76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body" idx="1"/>
          </p:nvPr>
        </p:nvSpPr>
        <p:spPr>
          <a:xfrm>
            <a:off x="415600" y="1852800"/>
            <a:ext cx="45368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9pPr>
          </a:lstStyle>
          <a:p/>
        </p:txBody>
      </p:sp>
      <p:sp>
        <p:nvSpPr>
          <p:cNvPr id="42" name="Google Shape;42;p8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3" name="Google Shape;393;p77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4" name="Google Shape;394;p77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97" name="Google Shape;397;p78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7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01" name="Google Shape;401;p79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2" name="Google Shape;402;p79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3" name="Google Shape;403;p79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06" name="Google Shape;406;p80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1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9" name="Google Shape;409;p81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10" name="Google Shape;410;p81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2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4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9" name="Google Shape;419;p8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0" name="Google Shape;420;p84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cxnSp>
        <p:nvCxnSpPr>
          <p:cNvPr id="421" name="Google Shape;421;p84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5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4" name="Google Shape;424;p85"/>
          <p:cNvSpPr txBox="1"/>
          <p:nvPr>
            <p:ph type="body" idx="1"/>
          </p:nvPr>
        </p:nvSpPr>
        <p:spPr>
          <a:xfrm>
            <a:off x="609600" y="1851100"/>
            <a:ext cx="10872900" cy="3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5" name="Google Shape;425;p85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6" name="Google Shape;426;p85"/>
          <p:cNvSpPr txBox="1"/>
          <p:nvPr>
            <p:ph type="title"/>
          </p:nvPr>
        </p:nvSpPr>
        <p:spPr>
          <a:xfrm>
            <a:off x="2139440" y="190458"/>
            <a:ext cx="47934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7" name="Google Shape;427;p85"/>
          <p:cNvSpPr/>
          <p:nvPr/>
        </p:nvSpPr>
        <p:spPr>
          <a:xfrm>
            <a:off x="0" y="-392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6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0" name="Google Shape;430;p86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431" name="Google Shape;431;p8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4" name="Google Shape;434;p8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35" name="Google Shape;435;p87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41467" y="1807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46" name="Google Shape;46;p9"/>
          <p:cNvSpPr txBox="1"/>
          <p:nvPr>
            <p:ph type="subTitle" idx="1"/>
          </p:nvPr>
        </p:nvSpPr>
        <p:spPr>
          <a:xfrm>
            <a:off x="341467" y="3900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47" name="Google Shape;47;p9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7" cy="47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38" name="Google Shape;438;p8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8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9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9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90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1"/>
          <p:cNvSpPr/>
          <p:nvPr/>
        </p:nvSpPr>
        <p:spPr>
          <a:xfrm>
            <a:off x="5180163" y="4722327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47" name="Google Shape;447;p91"/>
          <p:cNvSpPr/>
          <p:nvPr/>
        </p:nvSpPr>
        <p:spPr>
          <a:xfrm>
            <a:off x="5180163" y="3098061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48" name="Google Shape;448;p91"/>
          <p:cNvSpPr/>
          <p:nvPr/>
        </p:nvSpPr>
        <p:spPr>
          <a:xfrm>
            <a:off x="5180163" y="1473796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49" name="Google Shape;449;p91"/>
          <p:cNvSpPr txBox="1"/>
          <p:nvPr>
            <p:ph type="body" idx="1"/>
          </p:nvPr>
        </p:nvSpPr>
        <p:spPr>
          <a:xfrm>
            <a:off x="609600" y="2083867"/>
            <a:ext cx="38397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0" name="Google Shape;450;p9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1" name="Google Shape;451;p91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52" name="Google Shape;452;p91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3" name="Google Shape;453;p91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4" name="Google Shape;454;p91"/>
          <p:cNvSpPr txBox="1"/>
          <p:nvPr>
            <p:ph type="title"/>
          </p:nvPr>
        </p:nvSpPr>
        <p:spPr>
          <a:xfrm>
            <a:off x="2139440" y="190458"/>
            <a:ext cx="47934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92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92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3"/>
          <p:cNvSpPr/>
          <p:nvPr/>
        </p:nvSpPr>
        <p:spPr>
          <a:xfrm>
            <a:off x="1610433" y="2115967"/>
            <a:ext cx="43071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60" name="Google Shape;460;p93"/>
          <p:cNvSpPr/>
          <p:nvPr/>
        </p:nvSpPr>
        <p:spPr>
          <a:xfrm>
            <a:off x="6274333" y="2116033"/>
            <a:ext cx="43071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61" name="Google Shape;461;p93"/>
          <p:cNvSpPr txBox="1"/>
          <p:nvPr>
            <p:ph type="subTitle" idx="1"/>
          </p:nvPr>
        </p:nvSpPr>
        <p:spPr>
          <a:xfrm>
            <a:off x="2060217" y="2620767"/>
            <a:ext cx="3407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462" name="Google Shape;462;p93"/>
          <p:cNvSpPr txBox="1"/>
          <p:nvPr>
            <p:ph type="body" idx="2"/>
          </p:nvPr>
        </p:nvSpPr>
        <p:spPr>
          <a:xfrm>
            <a:off x="1937851" y="3238067"/>
            <a:ext cx="3652500" cy="2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1pPr>
            <a:lvl2pPr marL="91440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2pPr>
            <a:lvl3pPr marL="137160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3pPr>
            <a:lvl4pPr marL="182880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4pPr>
            <a:lvl5pPr marL="228600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5pPr>
            <a:lvl6pPr marL="274320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6pPr>
            <a:lvl7pPr marL="320040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7pPr>
            <a:lvl8pPr marL="365760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8pPr>
            <a:lvl9pPr marL="411480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3" name="Google Shape;463;p93"/>
          <p:cNvSpPr txBox="1"/>
          <p:nvPr>
            <p:ph type="subTitle" idx="3"/>
          </p:nvPr>
        </p:nvSpPr>
        <p:spPr>
          <a:xfrm>
            <a:off x="6724084" y="2620767"/>
            <a:ext cx="3407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464" name="Google Shape;464;p93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5" name="Google Shape;465;p93"/>
          <p:cNvSpPr txBox="1"/>
          <p:nvPr>
            <p:ph type="body" idx="4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466" name="Google Shape;466;p9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7" name="Google Shape;467;p9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68" name="Google Shape;468;p93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/>
          <p:nvPr/>
        </p:nvSpPr>
        <p:spPr>
          <a:xfrm>
            <a:off x="8961884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71" name="Google Shape;471;p94"/>
          <p:cNvSpPr/>
          <p:nvPr/>
        </p:nvSpPr>
        <p:spPr>
          <a:xfrm>
            <a:off x="6278356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72" name="Google Shape;472;p94"/>
          <p:cNvSpPr/>
          <p:nvPr/>
        </p:nvSpPr>
        <p:spPr>
          <a:xfrm>
            <a:off x="3594828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73" name="Google Shape;473;p94"/>
          <p:cNvSpPr/>
          <p:nvPr/>
        </p:nvSpPr>
        <p:spPr>
          <a:xfrm>
            <a:off x="911300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74" name="Google Shape;474;p94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5" name="Google Shape;475;p94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476" name="Google Shape;476;p9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7" name="Google Shape;477;p94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78" name="Google Shape;478;p94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9" name="Google Shape;479;p94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5"/>
          <p:cNvSpPr/>
          <p:nvPr/>
        </p:nvSpPr>
        <p:spPr>
          <a:xfrm>
            <a:off x="1562917" y="4436884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82" name="Google Shape;482;p95"/>
          <p:cNvSpPr/>
          <p:nvPr/>
        </p:nvSpPr>
        <p:spPr>
          <a:xfrm>
            <a:off x="6242651" y="4436917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83" name="Google Shape;483;p95"/>
          <p:cNvSpPr/>
          <p:nvPr/>
        </p:nvSpPr>
        <p:spPr>
          <a:xfrm>
            <a:off x="6242651" y="2228817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84" name="Google Shape;484;p95"/>
          <p:cNvSpPr/>
          <p:nvPr/>
        </p:nvSpPr>
        <p:spPr>
          <a:xfrm>
            <a:off x="1562917" y="2228833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85" name="Google Shape;485;p95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486" name="Google Shape;486;p9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7" name="Google Shape;487;p95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88" name="Google Shape;488;p95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95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0" name="Google Shape;490;p95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6"/>
          <p:cNvSpPr/>
          <p:nvPr/>
        </p:nvSpPr>
        <p:spPr>
          <a:xfrm>
            <a:off x="460848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3" name="Google Shape;493;p96"/>
          <p:cNvSpPr/>
          <p:nvPr/>
        </p:nvSpPr>
        <p:spPr>
          <a:xfrm>
            <a:off x="2783975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4" name="Google Shape;494;p96"/>
          <p:cNvSpPr/>
          <p:nvPr/>
        </p:nvSpPr>
        <p:spPr>
          <a:xfrm>
            <a:off x="5107100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5" name="Google Shape;495;p96"/>
          <p:cNvSpPr/>
          <p:nvPr/>
        </p:nvSpPr>
        <p:spPr>
          <a:xfrm>
            <a:off x="7430225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6" name="Google Shape;496;p96"/>
          <p:cNvSpPr/>
          <p:nvPr/>
        </p:nvSpPr>
        <p:spPr>
          <a:xfrm>
            <a:off x="9753352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7" name="Google Shape;497;p96"/>
          <p:cNvSpPr txBox="1"/>
          <p:nvPr>
            <p:ph type="body" idx="1"/>
          </p:nvPr>
        </p:nvSpPr>
        <p:spPr>
          <a:xfrm>
            <a:off x="783200" y="1656167"/>
            <a:ext cx="10625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498" name="Google Shape;498;p9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9" name="Google Shape;499;p9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00" name="Google Shape;500;p96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1" name="Google Shape;501;p96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2" name="Google Shape;502;p96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7"/>
          <p:cNvSpPr/>
          <p:nvPr/>
        </p:nvSpPr>
        <p:spPr>
          <a:xfrm>
            <a:off x="681035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5" name="Google Shape;505;p97"/>
          <p:cNvSpPr/>
          <p:nvPr/>
        </p:nvSpPr>
        <p:spPr>
          <a:xfrm>
            <a:off x="8137651" y="2162396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6" name="Google Shape;506;p97"/>
          <p:cNvSpPr/>
          <p:nvPr/>
        </p:nvSpPr>
        <p:spPr>
          <a:xfrm>
            <a:off x="4424317" y="2162396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7" name="Google Shape;507;p97"/>
          <p:cNvSpPr/>
          <p:nvPr/>
        </p:nvSpPr>
        <p:spPr>
          <a:xfrm>
            <a:off x="681101" y="2162396"/>
            <a:ext cx="3233700" cy="19071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8" name="Google Shape;508;p97"/>
          <p:cNvSpPr/>
          <p:nvPr/>
        </p:nvSpPr>
        <p:spPr>
          <a:xfrm>
            <a:off x="8137635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9" name="Google Shape;509;p97"/>
          <p:cNvSpPr/>
          <p:nvPr/>
        </p:nvSpPr>
        <p:spPr>
          <a:xfrm>
            <a:off x="4479201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10" name="Google Shape;510;p97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511" name="Google Shape;511;p9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2" name="Google Shape;512;p9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13" name="Google Shape;513;p97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4" name="Google Shape;514;p97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5" name="Google Shape;515;p97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9"/>
          <p:cNvSpPr/>
          <p:nvPr/>
        </p:nvSpPr>
        <p:spPr>
          <a:xfrm>
            <a:off x="320800" y="668641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2" name="Google Shape;522;p99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3" name="Google Shape;523;p99"/>
          <p:cNvSpPr txBox="1"/>
          <p:nvPr>
            <p:ph type="body" idx="1"/>
          </p:nvPr>
        </p:nvSpPr>
        <p:spPr>
          <a:xfrm>
            <a:off x="609600" y="1851100"/>
            <a:ext cx="10872900" cy="3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1pPr>
            <a:lvl2pPr marL="91440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4" name="Google Shape;524;p99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5" name="Google Shape;525;p99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26" name="Google Shape;526;p99"/>
          <p:cNvSpPr txBox="1"/>
          <p:nvPr>
            <p:ph type="title"/>
          </p:nvPr>
        </p:nvSpPr>
        <p:spPr>
          <a:xfrm>
            <a:off x="609600" y="1062667"/>
            <a:ext cx="109059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7" name="Google Shape;527;p99"/>
          <p:cNvSpPr/>
          <p:nvPr/>
        </p:nvSpPr>
        <p:spPr>
          <a:xfrm>
            <a:off x="0" y="8075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00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7" cy="348737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00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1" name="Google Shape;531;p100"/>
          <p:cNvSpPr txBox="1"/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1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4" name="Google Shape;534;p101"/>
          <p:cNvSpPr/>
          <p:nvPr/>
        </p:nvSpPr>
        <p:spPr>
          <a:xfrm>
            <a:off x="5180163" y="4722327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35" name="Google Shape;535;p101"/>
          <p:cNvSpPr/>
          <p:nvPr/>
        </p:nvSpPr>
        <p:spPr>
          <a:xfrm>
            <a:off x="5180163" y="3098061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36" name="Google Shape;536;p101"/>
          <p:cNvSpPr/>
          <p:nvPr/>
        </p:nvSpPr>
        <p:spPr>
          <a:xfrm>
            <a:off x="5180163" y="1473796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37" name="Google Shape;537;p101"/>
          <p:cNvSpPr txBox="1"/>
          <p:nvPr>
            <p:ph type="body" idx="1"/>
          </p:nvPr>
        </p:nvSpPr>
        <p:spPr>
          <a:xfrm>
            <a:off x="609600" y="2083867"/>
            <a:ext cx="38397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1pPr>
            <a:lvl2pPr marL="91440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8" name="Google Shape;538;p101"/>
          <p:cNvSpPr txBox="1"/>
          <p:nvPr>
            <p:ph type="title"/>
          </p:nvPr>
        </p:nvSpPr>
        <p:spPr>
          <a:xfrm>
            <a:off x="609600" y="1062667"/>
            <a:ext cx="35439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9" name="Google Shape;539;p10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0" name="Google Shape;540;p101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41" name="Google Shape;541;p101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2" name="Google Shape;542;p101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02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7" cy="34873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02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102"/>
          <p:cNvSpPr txBox="1"/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3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9" name="Google Shape;549;p103"/>
          <p:cNvSpPr/>
          <p:nvPr/>
        </p:nvSpPr>
        <p:spPr>
          <a:xfrm>
            <a:off x="1610433" y="2115967"/>
            <a:ext cx="43071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50" name="Google Shape;550;p103"/>
          <p:cNvSpPr/>
          <p:nvPr/>
        </p:nvSpPr>
        <p:spPr>
          <a:xfrm>
            <a:off x="6274333" y="2116033"/>
            <a:ext cx="43071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784"/>
                </a:srgbClr>
              </a:gs>
              <a:gs pos="63680">
                <a:srgbClr val="81153F">
                  <a:alpha val="80784"/>
                </a:srgbClr>
              </a:gs>
              <a:gs pos="100000">
                <a:srgbClr val="030659">
                  <a:alpha val="80784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51" name="Google Shape;551;p103"/>
          <p:cNvSpPr txBox="1"/>
          <p:nvPr>
            <p:ph type="subTitle" idx="1"/>
          </p:nvPr>
        </p:nvSpPr>
        <p:spPr>
          <a:xfrm>
            <a:off x="2060217" y="2620767"/>
            <a:ext cx="3407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9pPr>
          </a:lstStyle>
          <a:p/>
        </p:txBody>
      </p:sp>
      <p:sp>
        <p:nvSpPr>
          <p:cNvPr id="552" name="Google Shape;552;p103"/>
          <p:cNvSpPr txBox="1"/>
          <p:nvPr>
            <p:ph type="body" idx="2"/>
          </p:nvPr>
        </p:nvSpPr>
        <p:spPr>
          <a:xfrm>
            <a:off x="1937851" y="3238067"/>
            <a:ext cx="3652500" cy="2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1pPr>
            <a:lvl2pPr marL="91440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3pPr>
            <a:lvl4pPr marL="182880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4pPr>
            <a:lvl5pPr marL="2286000" lvl="4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5pPr>
            <a:lvl6pPr marL="2743200" lvl="5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6pPr>
            <a:lvl7pPr marL="3200400" lvl="6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7pPr>
            <a:lvl8pPr marL="3657600" lvl="7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8pPr>
            <a:lvl9pPr marL="4114800" lvl="8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3" name="Google Shape;553;p103"/>
          <p:cNvSpPr txBox="1"/>
          <p:nvPr>
            <p:ph type="subTitle" idx="3"/>
          </p:nvPr>
        </p:nvSpPr>
        <p:spPr>
          <a:xfrm>
            <a:off x="6724084" y="2620767"/>
            <a:ext cx="3407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9pPr>
          </a:lstStyle>
          <a:p/>
        </p:txBody>
      </p:sp>
      <p:sp>
        <p:nvSpPr>
          <p:cNvPr id="554" name="Google Shape;554;p103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5" name="Google Shape;555;p103"/>
          <p:cNvSpPr txBox="1"/>
          <p:nvPr>
            <p:ph type="body" idx="4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56" name="Google Shape;556;p10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7" name="Google Shape;557;p10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58" name="Google Shape;558;p103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9" name="Google Shape;559;p103"/>
          <p:cNvSpPr txBox="1"/>
          <p:nvPr>
            <p:ph type="body" idx="5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4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2" name="Google Shape;562;p104"/>
          <p:cNvSpPr/>
          <p:nvPr/>
        </p:nvSpPr>
        <p:spPr>
          <a:xfrm>
            <a:off x="8961884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63" name="Google Shape;563;p104"/>
          <p:cNvSpPr/>
          <p:nvPr/>
        </p:nvSpPr>
        <p:spPr>
          <a:xfrm>
            <a:off x="6278356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64" name="Google Shape;564;p104"/>
          <p:cNvSpPr/>
          <p:nvPr/>
        </p:nvSpPr>
        <p:spPr>
          <a:xfrm>
            <a:off x="3594828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65" name="Google Shape;565;p104"/>
          <p:cNvSpPr/>
          <p:nvPr/>
        </p:nvSpPr>
        <p:spPr>
          <a:xfrm>
            <a:off x="911300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66" name="Google Shape;566;p104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7" name="Google Shape;567;p104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68" name="Google Shape;568;p10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9" name="Google Shape;569;p104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70" name="Google Shape;570;p104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1" name="Google Shape;571;p104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4" name="Google Shape;574;p105"/>
          <p:cNvSpPr/>
          <p:nvPr/>
        </p:nvSpPr>
        <p:spPr>
          <a:xfrm>
            <a:off x="1562917" y="4436884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75" name="Google Shape;575;p105"/>
          <p:cNvSpPr/>
          <p:nvPr/>
        </p:nvSpPr>
        <p:spPr>
          <a:xfrm>
            <a:off x="6242651" y="4436917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76" name="Google Shape;576;p105"/>
          <p:cNvSpPr/>
          <p:nvPr/>
        </p:nvSpPr>
        <p:spPr>
          <a:xfrm>
            <a:off x="6242651" y="2228817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77" name="Google Shape;577;p105"/>
          <p:cNvSpPr/>
          <p:nvPr/>
        </p:nvSpPr>
        <p:spPr>
          <a:xfrm>
            <a:off x="1562917" y="2228833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78" name="Google Shape;578;p105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79" name="Google Shape;579;p10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0" name="Google Shape;580;p105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81" name="Google Shape;581;p105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2" name="Google Shape;582;p105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3" name="Google Shape;583;p105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6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6" name="Google Shape;586;p106"/>
          <p:cNvSpPr/>
          <p:nvPr/>
        </p:nvSpPr>
        <p:spPr>
          <a:xfrm>
            <a:off x="460848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87" name="Google Shape;587;p106"/>
          <p:cNvSpPr/>
          <p:nvPr/>
        </p:nvSpPr>
        <p:spPr>
          <a:xfrm>
            <a:off x="2783975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88" name="Google Shape;588;p106"/>
          <p:cNvSpPr/>
          <p:nvPr/>
        </p:nvSpPr>
        <p:spPr>
          <a:xfrm>
            <a:off x="5107100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89" name="Google Shape;589;p106"/>
          <p:cNvSpPr/>
          <p:nvPr/>
        </p:nvSpPr>
        <p:spPr>
          <a:xfrm>
            <a:off x="7430225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90" name="Google Shape;590;p106"/>
          <p:cNvSpPr/>
          <p:nvPr/>
        </p:nvSpPr>
        <p:spPr>
          <a:xfrm>
            <a:off x="9753352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91" name="Google Shape;591;p106"/>
          <p:cNvSpPr txBox="1"/>
          <p:nvPr>
            <p:ph type="body" idx="1"/>
          </p:nvPr>
        </p:nvSpPr>
        <p:spPr>
          <a:xfrm>
            <a:off x="783200" y="1656167"/>
            <a:ext cx="10625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92" name="Google Shape;592;p10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3" name="Google Shape;593;p10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94" name="Google Shape;594;p106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5" name="Google Shape;595;p106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" name="Google Shape;596;p106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7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9" name="Google Shape;599;p107"/>
          <p:cNvSpPr/>
          <p:nvPr/>
        </p:nvSpPr>
        <p:spPr>
          <a:xfrm>
            <a:off x="681035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0" name="Google Shape;600;p107"/>
          <p:cNvSpPr/>
          <p:nvPr/>
        </p:nvSpPr>
        <p:spPr>
          <a:xfrm>
            <a:off x="8137651" y="2162396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1" name="Google Shape;601;p107"/>
          <p:cNvSpPr/>
          <p:nvPr/>
        </p:nvSpPr>
        <p:spPr>
          <a:xfrm>
            <a:off x="4424317" y="2162396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2" name="Google Shape;602;p107"/>
          <p:cNvSpPr/>
          <p:nvPr/>
        </p:nvSpPr>
        <p:spPr>
          <a:xfrm>
            <a:off x="681101" y="2162396"/>
            <a:ext cx="3233700" cy="19071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3" name="Google Shape;603;p107"/>
          <p:cNvSpPr/>
          <p:nvPr/>
        </p:nvSpPr>
        <p:spPr>
          <a:xfrm>
            <a:off x="8137635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4" name="Google Shape;604;p107"/>
          <p:cNvSpPr/>
          <p:nvPr/>
        </p:nvSpPr>
        <p:spPr>
          <a:xfrm>
            <a:off x="4479201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5" name="Google Shape;605;p107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06" name="Google Shape;606;p10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7" name="Google Shape;607;p10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08" name="Google Shape;608;p107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9" name="Google Shape;609;p107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0" name="Google Shape;610;p107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8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108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  <p:sp>
        <p:nvSpPr>
          <p:cNvPr id="614" name="Google Shape;614;p10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8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3" Type="http://schemas.openxmlformats.org/officeDocument/2006/relationships/theme" Target="../theme/theme9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body" idx="1"/>
          </p:nvPr>
        </p:nvSpPr>
        <p:spPr>
          <a:xfrm>
            <a:off x="844551" y="1574800"/>
            <a:ext cx="10502800" cy="4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6" name="Google Shape;56;p11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1764700" y="6430280"/>
            <a:ext cx="355475" cy="355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 panose="02000000000000000000"/>
              <a:buNone/>
              <a:defRPr sz="27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 panose="02000000000000000000"/>
              <a:buChar char="●"/>
              <a:defRPr sz="2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9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5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71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 panose="020B0604020202020204"/>
              <a:buChar char="●"/>
              <a:defRPr sz="2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●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●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71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3"/>
          <p:cNvSpPr txBox="1"/>
          <p:nvPr>
            <p:ph type="body" idx="1"/>
          </p:nvPr>
        </p:nvSpPr>
        <p:spPr>
          <a:xfrm>
            <a:off x="844551" y="1574800"/>
            <a:ext cx="10502700" cy="4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5" name="Google Shape;415;p83"/>
          <p:cNvSpPr txBox="1"/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16" name="Google Shape;416;p83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8"/>
          <p:cNvSpPr txBox="1"/>
          <p:nvPr>
            <p:ph type="body" idx="1"/>
          </p:nvPr>
        </p:nvSpPr>
        <p:spPr>
          <a:xfrm>
            <a:off x="844551" y="1574800"/>
            <a:ext cx="10502700" cy="4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>
            <a:lvl1pPr marL="4572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8" name="Google Shape;518;p98"/>
          <p:cNvSpPr txBox="1"/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19" name="Google Shape;519;p98" descr="A picture containing text, clock, clipart&#10;&#10;Description automatically generated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9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hyperlink" Target="https://internal.shub.us/logistics/dashboard" TargetMode="Externa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0.GIF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0.GIF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9.xml"/><Relationship Id="rId2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3.png"/><Relationship Id="rId2" Type="http://schemas.openxmlformats.org/officeDocument/2006/relationships/hyperlink" Target="http://drive.google.com/file/d/10whUMmjx_jcvRp_kkLBVppweYl-3EnTf/view" TargetMode="Externa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33.png"/><Relationship Id="rId2" Type="http://schemas.openxmlformats.org/officeDocument/2006/relationships/image" Target="../media/image60.png"/><Relationship Id="rId1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1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4.jpeg"/><Relationship Id="rId2" Type="http://schemas.openxmlformats.org/officeDocument/2006/relationships/hyperlink" Target="http://drive.google.com/file/d/1JFbVoGSzYCidML-H8n93n4X8gAUoIPd5/view" TargetMode="External"/><Relationship Id="rId1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5.png"/><Relationship Id="rId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5.xml"/><Relationship Id="rId6" Type="http://schemas.openxmlformats.org/officeDocument/2006/relationships/image" Target="../media/image9.png"/><Relationship Id="rId5" Type="http://schemas.openxmlformats.org/officeDocument/2006/relationships/slide" Target="slide52.xml"/><Relationship Id="rId4" Type="http://schemas.openxmlformats.org/officeDocument/2006/relationships/image" Target="../media/image8.png"/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conversation/189972000737648?view=List" TargetMode="External"/><Relationship Id="rId3" Type="http://schemas.openxmlformats.org/officeDocument/2006/relationships/image" Target="../media/image83.png"/><Relationship Id="rId2" Type="http://schemas.openxmlformats.org/officeDocument/2006/relationships/image" Target="../media/image70.png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65.xml"/><Relationship Id="rId5" Type="http://schemas.openxmlformats.org/officeDocument/2006/relationships/image" Target="../media/image16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65.xml"/><Relationship Id="rId3" Type="http://schemas.openxmlformats.org/officeDocument/2006/relationships/image" Target="../media/image16.png"/><Relationship Id="rId2" Type="http://schemas.openxmlformats.org/officeDocument/2006/relationships/image" Target="../media/image91.png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92.jpeg"/><Relationship Id="rId3" Type="http://schemas.openxmlformats.org/officeDocument/2006/relationships/hyperlink" Target="http://drive.google.com/file/d/1qpA-GlvdbgRWaNwTuubWt9nM2hN_3vaf/view" TargetMode="External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90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90.xml"/><Relationship Id="rId6" Type="http://schemas.openxmlformats.org/officeDocument/2006/relationships/hyperlink" Target="https://docs.google.com/presentation/d/1LJNmEPIxmHbNQGbUWhGwmAkI_L0O6y9D0hoRz_ITUsM/edit#slide=id.p1" TargetMode="External"/><Relationship Id="rId5" Type="http://schemas.openxmlformats.org/officeDocument/2006/relationships/hyperlink" Target="https://docs.google.com/presentation/d/1U-dwU-kC8l-pJ211sBoQQS4jexhtpNCpcqE-4EEjbys/edit" TargetMode="Externa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45.xml"/><Relationship Id="rId10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07.png"/><Relationship Id="rId2" Type="http://schemas.openxmlformats.org/officeDocument/2006/relationships/image" Target="../media/image109.png"/><Relationship Id="rId1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116.jpe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36.xml"/><Relationship Id="rId5" Type="http://schemas.openxmlformats.org/officeDocument/2006/relationships/hyperlink" Target="https://storehub.workplace.com/groups/281723943089068" TargetMode="External"/><Relationship Id="rId4" Type="http://schemas.openxmlformats.org/officeDocument/2006/relationships/image" Target="../media/image114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123.png"/><Relationship Id="rId7" Type="http://schemas.openxmlformats.org/officeDocument/2006/relationships/image" Target="../media/image114.png"/><Relationship Id="rId6" Type="http://schemas.openxmlformats.org/officeDocument/2006/relationships/image" Target="../media/image6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66.png"/><Relationship Id="rId2" Type="http://schemas.openxmlformats.org/officeDocument/2006/relationships/image" Target="../media/image120.png"/><Relationship Id="rId13" Type="http://schemas.openxmlformats.org/officeDocument/2006/relationships/notesSlide" Target="../notesSlides/notesSlide55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25.jpeg"/><Relationship Id="rId10" Type="http://schemas.openxmlformats.org/officeDocument/2006/relationships/image" Target="../media/image124.jpeg"/><Relationship Id="rId1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5.png"/><Relationship Id="rId1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hyperlink" Target="https://l.workplace.com/l.php?u=https%3A%2F%2Fstorehub.lightning.force.com%2Fone%2Fone.app%23eyJjb21wb25lbnREZWYiOiJkZXNrdG9wRGFzaGJvYXJkczpkYXNoYm9hcmQiLCJhdHRyaWJ1dGVzIjp7ImRhc2hib2FyZElkIjoiMDFaQTcwMDAwMDA1amU2TUFBIiwiZGlzcGxheU1vZGUiOiJlZGl0In0sInN0YXRlIjp7fX0%253D&amp;h=AT1oHV38KzkfHUbhvksC7vGvwX0kihFbFolAbX_kfTTXWCHVDKfQr7ZZuEHqBxgImid-_Al9VXR3ol1eVy8NePHdPeAUt65d-VGBsNlt04h65Do5dsrCQFiNcuQXp7JwEMKLoDLA2NN-B7YBw2qAhRuK9xf-LbTgvxU6S-cG4NQ&amp;__tn__=-UK-R&amp;c%5B0%5D=AT13f9aWHNavYuYl0HzFT5b3sbUc_gin9JTSivHBYJsro0O7GNQeG48t9uAtWIPNjYSzJ5DKyAIQD9DhILnSa0x2aDOyxle80AUGaW4BvMGALXxzTGmFd9q6Vh0zYMwDUDK2Qf2xRNwjTiZLpoDl0qPvcuVlbyTr_1ywIjM" TargetMode="External"/><Relationship Id="rId2" Type="http://schemas.openxmlformats.org/officeDocument/2006/relationships/image" Target="../media/image114.png"/><Relationship Id="rId1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16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129.GIF"/><Relationship Id="rId2" Type="http://schemas.openxmlformats.org/officeDocument/2006/relationships/image" Target="../media/image116.jpeg"/><Relationship Id="rId1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.png"/><Relationship Id="rId2" Type="http://schemas.openxmlformats.org/officeDocument/2006/relationships/image" Target="../media/image131.jpeg"/><Relationship Id="rId1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hyperlink" Target="https://storehub.sg.larksuite.com/wiki/IIFUwzrhUieaJok2fzhlmh4Lgef?from=from_copylink" TargetMode="External"/><Relationship Id="rId1" Type="http://schemas.openxmlformats.org/officeDocument/2006/relationships/hyperlink" Target="https://care.storehub.com/en/" TargetMode="Externa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Basic Tools </a:t>
            </a:r>
            <a:r>
              <a:rPr lang="en-US"/>
              <a:t>and Supply Chain</a:t>
            </a:r>
            <a:endParaRPr lang="en-US"/>
          </a:p>
        </p:txBody>
      </p:sp>
      <p:sp>
        <p:nvSpPr>
          <p:cNvPr id="623" name="Google Shape;623;p110"/>
          <p:cNvSpPr txBox="1"/>
          <p:nvPr/>
        </p:nvSpPr>
        <p:spPr>
          <a:xfrm>
            <a:off x="415700" y="2754789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 panose="020B0604020202020204"/>
              <a:buNone/>
            </a:pPr>
            <a:r>
              <a:rPr lang="en-US" sz="3335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Tools</a:t>
            </a:r>
            <a:endParaRPr sz="3335" b="1" i="0" u="none" strike="noStrike" cap="none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24" name="Google Shape;624;p110"/>
          <p:cNvSpPr txBox="1"/>
          <p:nvPr/>
        </p:nvSpPr>
        <p:spPr>
          <a:xfrm>
            <a:off x="11643302" y="6464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 rotWithShape="1">
          <a:blip r:embed="rId1"/>
          <a:srcRect t="14700" b="14700"/>
          <a:stretch>
            <a:fillRect/>
          </a:stretch>
        </p:blipFill>
        <p:spPr>
          <a:xfrm>
            <a:off x="-1" y="-13447"/>
            <a:ext cx="12205447" cy="498885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55" name="Google Shape;755;p118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18"/>
          <p:cNvSpPr txBox="1"/>
          <p:nvPr/>
        </p:nvSpPr>
        <p:spPr>
          <a:xfrm>
            <a:off x="719400" y="5600525"/>
            <a:ext cx="576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Beep / Fleet / Care/ Onboarding 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9"/>
          <p:cNvSpPr/>
          <p:nvPr/>
        </p:nvSpPr>
        <p:spPr>
          <a:xfrm>
            <a:off x="7446034" y="1944127"/>
            <a:ext cx="39480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Links:</a:t>
            </a:r>
            <a:endParaRPr lang="en-US"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sng" strike="noStrike" cap="none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https://internal.shub.us/logistics/dashboard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62" name="Google Shape;762;p119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5329121" y="3306675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19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15858" y="4831628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19" descr="logo"/>
          <p:cNvPicPr preferRelativeResize="0"/>
          <p:nvPr/>
        </p:nvPicPr>
        <p:blipFill rotWithShape="1">
          <a:blip r:embed="rId3"/>
          <a:srcRect t="29924" b="31010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19"/>
          <p:cNvSpPr/>
          <p:nvPr/>
        </p:nvSpPr>
        <p:spPr>
          <a:xfrm>
            <a:off x="10911106" y="486549"/>
            <a:ext cx="7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66" name="Google Shape;766;p119"/>
          <p:cNvPicPr preferRelativeResize="0"/>
          <p:nvPr/>
        </p:nvPicPr>
        <p:blipFill rotWithShape="1">
          <a:blip r:embed="rId4"/>
          <a:srcRect l="17392" t="5436" r="12446" b="44824"/>
          <a:stretch>
            <a:fillRect/>
          </a:stretch>
        </p:blipFill>
        <p:spPr>
          <a:xfrm>
            <a:off x="4268290" y="1513436"/>
            <a:ext cx="2761628" cy="1653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767" name="Google Shape;767;p119"/>
          <p:cNvGrpSpPr/>
          <p:nvPr/>
        </p:nvGrpSpPr>
        <p:grpSpPr>
          <a:xfrm>
            <a:off x="317131" y="1844203"/>
            <a:ext cx="3180864" cy="2492343"/>
            <a:chOff x="886519" y="1051560"/>
            <a:chExt cx="2873149" cy="2375696"/>
          </a:xfrm>
        </p:grpSpPr>
        <p:sp>
          <p:nvSpPr>
            <p:cNvPr id="768" name="Google Shape;768;p119"/>
            <p:cNvSpPr/>
            <p:nvPr/>
          </p:nvSpPr>
          <p:spPr>
            <a:xfrm>
              <a:off x="1237747" y="2378144"/>
              <a:ext cx="2494476" cy="1049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EF860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9" name="Google Shape;769;p119"/>
            <p:cNvSpPr/>
            <p:nvPr/>
          </p:nvSpPr>
          <p:spPr>
            <a:xfrm>
              <a:off x="886519" y="1051560"/>
              <a:ext cx="2560086" cy="20649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FF9418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0" name="Google Shape;770;p119"/>
            <p:cNvSpPr/>
            <p:nvPr/>
          </p:nvSpPr>
          <p:spPr>
            <a:xfrm>
              <a:off x="1265138" y="2041806"/>
              <a:ext cx="2494530" cy="1049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71" name="Google Shape;771;p119"/>
            <p:cNvSpPr txBox="1"/>
            <p:nvPr/>
          </p:nvSpPr>
          <p:spPr>
            <a:xfrm>
              <a:off x="1413570" y="1594350"/>
              <a:ext cx="174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2" name="Google Shape;772;p119"/>
            <p:cNvSpPr txBox="1"/>
            <p:nvPr/>
          </p:nvSpPr>
          <p:spPr>
            <a:xfrm>
              <a:off x="1384680" y="2137778"/>
              <a:ext cx="22500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Temp. Employee Access</a:t>
              </a: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773" name="Google Shape;773;p119" descr="Bullseye with solid fill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89234" y="1158190"/>
              <a:ext cx="395446" cy="3954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4" name="Google Shape;774;p119"/>
          <p:cNvPicPr preferRelativeResize="0"/>
          <p:nvPr/>
        </p:nvPicPr>
        <p:blipFill rotWithShape="1">
          <a:blip r:embed="rId6"/>
          <a:srcRect b="28941"/>
          <a:stretch>
            <a:fillRect/>
          </a:stretch>
        </p:blipFill>
        <p:spPr>
          <a:xfrm>
            <a:off x="4082353" y="3737457"/>
            <a:ext cx="3133505" cy="251238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5" name="Google Shape;775;p119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76" name="Google Shape;776;p119"/>
          <p:cNvCxnSpPr/>
          <p:nvPr/>
        </p:nvCxnSpPr>
        <p:spPr>
          <a:xfrm>
            <a:off x="3883152" y="1360930"/>
            <a:ext cx="0" cy="5124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</p:cxnSp>
      <p:sp>
        <p:nvSpPr>
          <p:cNvPr id="777" name="Google Shape;777;p119"/>
          <p:cNvSpPr/>
          <p:nvPr/>
        </p:nvSpPr>
        <p:spPr>
          <a:xfrm>
            <a:off x="7029919" y="1507220"/>
            <a:ext cx="312600" cy="1659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78" name="Google Shape;778;p119" descr="Graphical user interface, table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830596" y="3830602"/>
            <a:ext cx="4145649" cy="232609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9" name="Google Shape;779;p119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80" name="Google Shape;780;p119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1" name="Google Shape;781;p119"/>
          <p:cNvSpPr txBox="1"/>
          <p:nvPr/>
        </p:nvSpPr>
        <p:spPr>
          <a:xfrm>
            <a:off x="3883154" y="991619"/>
            <a:ext cx="19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20" descr="logo"/>
          <p:cNvPicPr preferRelativeResize="0"/>
          <p:nvPr/>
        </p:nvPicPr>
        <p:blipFill rotWithShape="1">
          <a:blip r:embed="rId1"/>
          <a:srcRect t="29925" b="31009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20"/>
          <p:cNvSpPr/>
          <p:nvPr/>
        </p:nvSpPr>
        <p:spPr>
          <a:xfrm>
            <a:off x="10911106" y="486549"/>
            <a:ext cx="745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88" name="Google Shape;788;p12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89" name="Google Shape;789;p12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Temporary Employee Access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90" name="Google Shape;790;p12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91" name="Google Shape;791;p120"/>
          <p:cNvPicPr preferRelativeResize="0"/>
          <p:nvPr/>
        </p:nvPicPr>
        <p:blipFill rotWithShape="1">
          <a:blip r:embed="rId2"/>
          <a:srcRect l="2035" r="12807"/>
          <a:stretch>
            <a:fillRect/>
          </a:stretch>
        </p:blipFill>
        <p:spPr>
          <a:xfrm>
            <a:off x="584625" y="2008825"/>
            <a:ext cx="3703550" cy="2840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2" name="Google Shape;792;p1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40226" y="1318201"/>
            <a:ext cx="5890473" cy="47058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3" name="Google Shape;793;p120" descr="Arrow GIF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44221" y="3266978"/>
            <a:ext cx="639965" cy="32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21" descr="logo"/>
          <p:cNvPicPr preferRelativeResize="0"/>
          <p:nvPr/>
        </p:nvPicPr>
        <p:blipFill rotWithShape="1">
          <a:blip r:embed="rId1"/>
          <a:srcRect t="29924" b="31010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21"/>
          <p:cNvSpPr/>
          <p:nvPr/>
        </p:nvSpPr>
        <p:spPr>
          <a:xfrm>
            <a:off x="10911106" y="486549"/>
            <a:ext cx="7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00" name="Google Shape;800;p121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01" name="Google Shape;801;p121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Top Up SMS Credit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02" name="Google Shape;802;p121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03" name="Google Shape;803;p1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02685" y="1475649"/>
            <a:ext cx="6803013" cy="47065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4" name="Google Shape;804;p121"/>
          <p:cNvSpPr/>
          <p:nvPr/>
        </p:nvSpPr>
        <p:spPr>
          <a:xfrm>
            <a:off x="2476500" y="1962150"/>
            <a:ext cx="2171700" cy="524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121"/>
          <p:cNvSpPr txBox="1"/>
          <p:nvPr/>
        </p:nvSpPr>
        <p:spPr>
          <a:xfrm>
            <a:off x="8115300" y="2830050"/>
            <a:ext cx="2887800" cy="941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OC’s required to submit a ticket if merchants have not received their complimentary 200 SMS credits.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806" name="Google Shape;806;p121"/>
          <p:cNvCxnSpPr>
            <a:stCxn id="805" idx="1"/>
            <a:endCxn id="804" idx="2"/>
          </p:cNvCxnSpPr>
          <p:nvPr/>
        </p:nvCxnSpPr>
        <p:spPr>
          <a:xfrm rot="10800000">
            <a:off x="3562200" y="2486700"/>
            <a:ext cx="4553100" cy="814200"/>
          </a:xfrm>
          <a:prstGeom prst="bentConnector2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2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12" name="Google Shape;812;p122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22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4592" y="701475"/>
            <a:ext cx="3677784" cy="43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21087" y="388223"/>
            <a:ext cx="6497077" cy="47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22"/>
          <p:cNvSpPr txBox="1"/>
          <p:nvPr/>
        </p:nvSpPr>
        <p:spPr>
          <a:xfrm>
            <a:off x="719400" y="5663925"/>
            <a:ext cx="665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Sales/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Success/Care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23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23"/>
          <p:cNvSpPr txBox="1"/>
          <p:nvPr/>
        </p:nvSpPr>
        <p:spPr>
          <a:xfrm>
            <a:off x="806154" y="5490764"/>
            <a:ext cx="31486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https://storehub.my.salesforce.com/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22" name="Google Shape;822;p1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3888" y="1485862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23" name="Google Shape;823;p1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08660" y="1505699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24" name="Google Shape;824;p123" descr="Graphical user interface, application&#10;&#10;Description automatically generated"/>
          <p:cNvPicPr preferRelativeResize="0"/>
          <p:nvPr/>
        </p:nvPicPr>
        <p:blipFill rotWithShape="1">
          <a:blip r:embed="rId4"/>
          <a:srcRect t="7904" b="3723"/>
          <a:stretch>
            <a:fillRect/>
          </a:stretch>
        </p:blipFill>
        <p:spPr>
          <a:xfrm>
            <a:off x="8363433" y="1505699"/>
            <a:ext cx="2636409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25" name="Google Shape;825;p123"/>
          <p:cNvSpPr txBox="1"/>
          <p:nvPr/>
        </p:nvSpPr>
        <p:spPr>
          <a:xfrm>
            <a:off x="5030181" y="5362972"/>
            <a:ext cx="2131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Salesforce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6" name="Google Shape;826;p123"/>
          <p:cNvSpPr txBox="1"/>
          <p:nvPr/>
        </p:nvSpPr>
        <p:spPr>
          <a:xfrm>
            <a:off x="8862776" y="5370666"/>
            <a:ext cx="16377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approve on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7" name="Google Shape;827;p12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28" name="Google Shape;828;p123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87868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23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42640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23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31" name="Google Shape;831;p123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124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2183" y="1182642"/>
            <a:ext cx="9927633" cy="265821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38" name="Google Shape;838;p124"/>
          <p:cNvSpPr/>
          <p:nvPr/>
        </p:nvSpPr>
        <p:spPr>
          <a:xfrm>
            <a:off x="1568383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Intro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9" name="Google Shape;839;p124"/>
          <p:cNvSpPr/>
          <p:nvPr/>
        </p:nvSpPr>
        <p:spPr>
          <a:xfrm>
            <a:off x="1568378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40" name="Google Shape;840;p124"/>
          <p:cNvSpPr/>
          <p:nvPr/>
        </p:nvSpPr>
        <p:spPr>
          <a:xfrm>
            <a:off x="8708506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Used by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1" name="Google Shape;841;p124"/>
          <p:cNvSpPr/>
          <p:nvPr/>
        </p:nvSpPr>
        <p:spPr>
          <a:xfrm>
            <a:off x="8708501" y="4041144"/>
            <a:ext cx="226019" cy="2482977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42" name="Google Shape;842;p124"/>
          <p:cNvSpPr/>
          <p:nvPr/>
        </p:nvSpPr>
        <p:spPr>
          <a:xfrm>
            <a:off x="5226352" y="4041144"/>
            <a:ext cx="1583888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Function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3" name="Google Shape;843;p124"/>
          <p:cNvSpPr/>
          <p:nvPr/>
        </p:nvSpPr>
        <p:spPr>
          <a:xfrm>
            <a:off x="5226345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44" name="Google Shape;844;p124"/>
          <p:cNvSpPr txBox="1"/>
          <p:nvPr/>
        </p:nvSpPr>
        <p:spPr>
          <a:xfrm>
            <a:off x="1794399" y="4874638"/>
            <a:ext cx="31710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Managing merchant’s StoreHub journey 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 &gt; Won &gt; Onboarding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5" name="Google Shape;845;p124"/>
          <p:cNvSpPr txBox="1"/>
          <p:nvPr/>
        </p:nvSpPr>
        <p:spPr>
          <a:xfrm>
            <a:off x="8934526" y="4915275"/>
            <a:ext cx="2125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Team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Success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46" name="Google Shape;846;p124"/>
          <p:cNvSpPr txBox="1"/>
          <p:nvPr/>
        </p:nvSpPr>
        <p:spPr>
          <a:xfrm>
            <a:off x="5452369" y="4878904"/>
            <a:ext cx="21660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Qualifying leads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information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schedule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Hardware tracking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47" name="Google Shape;847;p12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48" name="Google Shape;848;p124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49" name="Google Shape;849;p124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25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25"/>
          <p:cNvPicPr preferRelativeResize="0"/>
          <p:nvPr/>
        </p:nvPicPr>
        <p:blipFill rotWithShape="1">
          <a:blip r:embed="rId2"/>
          <a:srcRect l="4247" r="31102" b="6768"/>
          <a:stretch>
            <a:fillRect/>
          </a:stretch>
        </p:blipFill>
        <p:spPr>
          <a:xfrm>
            <a:off x="569025" y="1847438"/>
            <a:ext cx="5512500" cy="35392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6" name="Google Shape;856;p125"/>
          <p:cNvSpPr/>
          <p:nvPr/>
        </p:nvSpPr>
        <p:spPr>
          <a:xfrm>
            <a:off x="6897078" y="1611363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Input : 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name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7" name="Google Shape;857;p12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8" name="Google Shape;858;p125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9" name="Google Shape;859;p125"/>
          <p:cNvSpPr/>
          <p:nvPr/>
        </p:nvSpPr>
        <p:spPr>
          <a:xfrm>
            <a:off x="2265075" y="1933463"/>
            <a:ext cx="28830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860" name="Google Shape;860;p125"/>
          <p:cNvCxnSpPr/>
          <p:nvPr/>
        </p:nvCxnSpPr>
        <p:spPr>
          <a:xfrm flipH="1">
            <a:off x="5148073" y="2105063"/>
            <a:ext cx="1749000" cy="162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1" name="Google Shape;861;p125"/>
          <p:cNvSpPr/>
          <p:nvPr/>
        </p:nvSpPr>
        <p:spPr>
          <a:xfrm>
            <a:off x="1660175" y="3054213"/>
            <a:ext cx="3487800" cy="18900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862" name="Google Shape;862;p125"/>
          <p:cNvCxnSpPr>
            <a:stCxn id="861" idx="3"/>
            <a:endCxn id="863" idx="1"/>
          </p:cNvCxnSpPr>
          <p:nvPr/>
        </p:nvCxnSpPr>
        <p:spPr>
          <a:xfrm>
            <a:off x="5147975" y="3999213"/>
            <a:ext cx="1749000" cy="2718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3" name="Google Shape;863;p125"/>
          <p:cNvSpPr/>
          <p:nvPr/>
        </p:nvSpPr>
        <p:spPr>
          <a:xfrm>
            <a:off x="6897075" y="3349873"/>
            <a:ext cx="4725900" cy="1842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64" name="Google Shape;864;p12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(cont.)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65" name="Google Shape;865;p12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6" name="Google Shape;866;p125"/>
          <p:cNvSpPr txBox="1"/>
          <p:nvPr/>
        </p:nvSpPr>
        <p:spPr>
          <a:xfrm>
            <a:off x="6940875" y="3526225"/>
            <a:ext cx="4638300" cy="22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Salesforce Objects:</a:t>
            </a: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New Lead (Qualified/Unqualified)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Opportunity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Meeting Completed by BC (Won/Lost)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Overview of merchant’s Account Details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Contact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Merchant’s Contact Info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7" name="Google Shape;867;p125"/>
          <p:cNvSpPr/>
          <p:nvPr/>
        </p:nvSpPr>
        <p:spPr>
          <a:xfrm>
            <a:off x="6906825" y="1575525"/>
            <a:ext cx="2883000" cy="11904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26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2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4" name="Google Shape;874;p126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75" name="Google Shape;875;p126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76" name="Google Shape;876;p126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77" name="Google Shape;877;p1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82950" y="1233562"/>
            <a:ext cx="8834225" cy="3978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8" name="Google Shape;878;p126"/>
          <p:cNvSpPr/>
          <p:nvPr/>
        </p:nvSpPr>
        <p:spPr>
          <a:xfrm>
            <a:off x="2896300" y="4330825"/>
            <a:ext cx="10953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79" name="Google Shape;879;p126"/>
          <p:cNvSpPr/>
          <p:nvPr/>
        </p:nvSpPr>
        <p:spPr>
          <a:xfrm>
            <a:off x="8339675" y="4330825"/>
            <a:ext cx="14094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880" name="Google Shape;880;p126"/>
          <p:cNvCxnSpPr/>
          <p:nvPr/>
        </p:nvCxnSpPr>
        <p:spPr>
          <a:xfrm>
            <a:off x="3483350" y="4706413"/>
            <a:ext cx="4500" cy="947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1" name="Google Shape;881;p126"/>
          <p:cNvSpPr/>
          <p:nvPr/>
        </p:nvSpPr>
        <p:spPr>
          <a:xfrm>
            <a:off x="1893728" y="5601538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82" name="Google Shape;882;p126"/>
          <p:cNvSpPr/>
          <p:nvPr/>
        </p:nvSpPr>
        <p:spPr>
          <a:xfrm>
            <a:off x="1903475" y="5679400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3" name="Google Shape;883;p126"/>
          <p:cNvSpPr txBox="1"/>
          <p:nvPr/>
        </p:nvSpPr>
        <p:spPr>
          <a:xfrm>
            <a:off x="1952375" y="573622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Opportunities can be found under Account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4" name="Google Shape;884;p126"/>
          <p:cNvCxnSpPr/>
          <p:nvPr/>
        </p:nvCxnSpPr>
        <p:spPr>
          <a:xfrm>
            <a:off x="9042125" y="4706413"/>
            <a:ext cx="4500" cy="947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5" name="Google Shape;885;p126"/>
          <p:cNvSpPr/>
          <p:nvPr/>
        </p:nvSpPr>
        <p:spPr>
          <a:xfrm>
            <a:off x="7452503" y="5601538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86" name="Google Shape;886;p126"/>
          <p:cNvSpPr/>
          <p:nvPr/>
        </p:nvSpPr>
        <p:spPr>
          <a:xfrm>
            <a:off x="7462250" y="5679400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7" name="Google Shape;887;p126"/>
          <p:cNvSpPr txBox="1"/>
          <p:nvPr/>
        </p:nvSpPr>
        <p:spPr>
          <a:xfrm>
            <a:off x="7511150" y="573622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Pipeline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127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2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4" name="Google Shape;894;p127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Opportunity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95" name="Google Shape;895;p127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96" name="Google Shape;896;p1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2575" y="1305400"/>
            <a:ext cx="11330325" cy="108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7" name="Google Shape;897;p127"/>
          <p:cNvSpPr txBox="1"/>
          <p:nvPr/>
        </p:nvSpPr>
        <p:spPr>
          <a:xfrm>
            <a:off x="1478800" y="3905850"/>
            <a:ext cx="607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127"/>
          <p:cNvSpPr/>
          <p:nvPr/>
        </p:nvSpPr>
        <p:spPr>
          <a:xfrm>
            <a:off x="8803400" y="1847725"/>
            <a:ext cx="2790300" cy="4656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9" name="Google Shape;899;p127"/>
          <p:cNvSpPr/>
          <p:nvPr/>
        </p:nvSpPr>
        <p:spPr>
          <a:xfrm>
            <a:off x="6971025" y="2683185"/>
            <a:ext cx="4725900" cy="46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Paid Subscription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Account is still in the Sales pipeline.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900" name="Google Shape;900;p127"/>
          <p:cNvCxnSpPr/>
          <p:nvPr/>
        </p:nvCxnSpPr>
        <p:spPr>
          <a:xfrm>
            <a:off x="10184150" y="2313313"/>
            <a:ext cx="4500" cy="3735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1" name="Google Shape;901;p1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23913" y="3970100"/>
            <a:ext cx="8205900" cy="114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2" name="Google Shape;902;p127"/>
          <p:cNvSpPr/>
          <p:nvPr/>
        </p:nvSpPr>
        <p:spPr>
          <a:xfrm>
            <a:off x="8150100" y="4597500"/>
            <a:ext cx="1979700" cy="3540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03" name="Google Shape;903;p127"/>
          <p:cNvCxnSpPr/>
          <p:nvPr/>
        </p:nvCxnSpPr>
        <p:spPr>
          <a:xfrm>
            <a:off x="9049450" y="4951488"/>
            <a:ext cx="4500" cy="3735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127"/>
          <p:cNvSpPr/>
          <p:nvPr/>
        </p:nvSpPr>
        <p:spPr>
          <a:xfrm>
            <a:off x="4490150" y="5325000"/>
            <a:ext cx="7378800" cy="46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Ready to Onboard: 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Already pushed to the Onboarding team to complete the checklist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0" name="Google Shape;630;p111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1" name="Google Shape;631;p111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Directory Index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32" name="Google Shape;632;p11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33" name="Google Shape;633;p111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29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4" name="Google Shape;634;p111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aphicFrame>
        <p:nvGraphicFramePr>
          <p:cNvPr id="635" name="Google Shape;635;p111"/>
          <p:cNvGraphicFramePr/>
          <p:nvPr/>
        </p:nvGraphicFramePr>
        <p:xfrm>
          <a:off x="745740" y="1537224"/>
          <a:ext cx="10700525" cy="300000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FFD17D"/>
                    </a:gs>
                    <a:gs pos="35000">
                      <a:srgbClr val="FFDCA3"/>
                    </a:gs>
                    <a:gs pos="100000">
                      <a:srgbClr val="FFF1D8"/>
                    </a:gs>
                  </a:gsLst>
                  <a:lin ang="16200038" scaled="0"/>
                </a:gradFill>
                <a:tableStyleId>{A1FE1A08-5ACC-4F86-86C2-A5E3A44D12A3}</a:tableStyleId>
              </a:tblPr>
              <a:tblGrid>
                <a:gridCol w="1989325"/>
                <a:gridCol w="3899775"/>
                <a:gridCol w="2136300"/>
                <a:gridCol w="2675125"/>
              </a:tblGrid>
              <a:tr h="30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Date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Updates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Version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PIC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8"/>
          <p:cNvSpPr/>
          <p:nvPr/>
        </p:nvSpPr>
        <p:spPr>
          <a:xfrm>
            <a:off x="2364900" y="4896275"/>
            <a:ext cx="7923900" cy="11808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10" name="Google Shape;910;p128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28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12" name="Google Shape;912;p128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13" name="Google Shape;913;p128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 Setup Completed Stage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14" name="Google Shape;914;p128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15" name="Google Shape;915;p128"/>
          <p:cNvPicPr preferRelativeResize="0"/>
          <p:nvPr/>
        </p:nvPicPr>
        <p:blipFill rotWithShape="1">
          <a:blip r:embed="rId2"/>
          <a:srcRect r="378" b="2200"/>
          <a:stretch>
            <a:fillRect/>
          </a:stretch>
        </p:blipFill>
        <p:spPr>
          <a:xfrm>
            <a:off x="800863" y="1667475"/>
            <a:ext cx="10590273" cy="2612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6" name="Google Shape;916;p128"/>
          <p:cNvSpPr txBox="1"/>
          <p:nvPr/>
        </p:nvSpPr>
        <p:spPr>
          <a:xfrm>
            <a:off x="2364900" y="5065750"/>
            <a:ext cx="7923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OC is responsible of the account at Training Completed and Installation Completed stage.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Training Completed: Update required fields during Post Training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Installation Completed: Organized by MSM, OC required to validate if installation is completed.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17" name="Google Shape;917;p128"/>
          <p:cNvSpPr/>
          <p:nvPr/>
        </p:nvSpPr>
        <p:spPr>
          <a:xfrm>
            <a:off x="4798425" y="2275325"/>
            <a:ext cx="1002600" cy="2583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18" name="Google Shape;918;p128"/>
          <p:cNvSpPr/>
          <p:nvPr/>
        </p:nvSpPr>
        <p:spPr>
          <a:xfrm>
            <a:off x="6750825" y="2275325"/>
            <a:ext cx="1002600" cy="2583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919" name="Google Shape;919;p128"/>
          <p:cNvCxnSpPr>
            <a:stCxn id="917" idx="2"/>
            <a:endCxn id="909" idx="0"/>
          </p:cNvCxnSpPr>
          <p:nvPr/>
        </p:nvCxnSpPr>
        <p:spPr>
          <a:xfrm rot="-5400000" flipH="1">
            <a:off x="4631925" y="3201425"/>
            <a:ext cx="2362800" cy="10272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0" name="Google Shape;920;p128"/>
          <p:cNvCxnSpPr>
            <a:stCxn id="918" idx="2"/>
            <a:endCxn id="909" idx="0"/>
          </p:cNvCxnSpPr>
          <p:nvPr/>
        </p:nvCxnSpPr>
        <p:spPr>
          <a:xfrm rot="5400000">
            <a:off x="5608125" y="3252425"/>
            <a:ext cx="2362800" cy="9252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29"/>
          <p:cNvPicPr preferRelativeResize="0"/>
          <p:nvPr/>
        </p:nvPicPr>
        <p:blipFill rotWithShape="1">
          <a:blip r:embed="rId1"/>
          <a:srcRect t="4223" r="12785" b="50116"/>
          <a:stretch>
            <a:fillRect/>
          </a:stretch>
        </p:blipFill>
        <p:spPr>
          <a:xfrm>
            <a:off x="920638" y="2641925"/>
            <a:ext cx="9936574" cy="802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6" name="Google Shape;926;p129"/>
          <p:cNvPicPr preferRelativeResize="0"/>
          <p:nvPr/>
        </p:nvPicPr>
        <p:blipFill rotWithShape="1">
          <a:blip r:embed="rId2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29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28" name="Google Shape;928;p129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Onboarding Trainers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29" name="Google Shape;929;p129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0" name="Google Shape;930;p129"/>
          <p:cNvSpPr/>
          <p:nvPr/>
        </p:nvSpPr>
        <p:spPr>
          <a:xfrm>
            <a:off x="8877500" y="4996100"/>
            <a:ext cx="1979700" cy="3540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31" name="Google Shape;931;p129"/>
          <p:cNvCxnSpPr/>
          <p:nvPr/>
        </p:nvCxnSpPr>
        <p:spPr>
          <a:xfrm>
            <a:off x="4244538" y="2404650"/>
            <a:ext cx="3300" cy="4704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2" name="Google Shape;932;p129"/>
          <p:cNvSpPr/>
          <p:nvPr/>
        </p:nvSpPr>
        <p:spPr>
          <a:xfrm>
            <a:off x="1866613" y="2905438"/>
            <a:ext cx="4746600" cy="5247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3" name="Google Shape;933;p129"/>
          <p:cNvSpPr txBox="1"/>
          <p:nvPr/>
        </p:nvSpPr>
        <p:spPr>
          <a:xfrm>
            <a:off x="3993913" y="1752275"/>
            <a:ext cx="30000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Success Manager (MSM) 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Business Consultant (BC)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34" name="Google Shape;934;p129"/>
          <p:cNvSpPr txBox="1"/>
          <p:nvPr/>
        </p:nvSpPr>
        <p:spPr>
          <a:xfrm>
            <a:off x="1430088" y="14984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Name of Assigned: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CSM (Onboarding Consultant),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CME (Onboarding Executive)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35" name="Google Shape;935;p129"/>
          <p:cNvSpPr/>
          <p:nvPr/>
        </p:nvSpPr>
        <p:spPr>
          <a:xfrm>
            <a:off x="1367863" y="1463675"/>
            <a:ext cx="5744100" cy="95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36" name="Google Shape;936;p129"/>
          <p:cNvPicPr preferRelativeResize="0"/>
          <p:nvPr/>
        </p:nvPicPr>
        <p:blipFill rotWithShape="1">
          <a:blip r:embed="rId3"/>
          <a:srcRect t="7604"/>
          <a:stretch>
            <a:fillRect/>
          </a:stretch>
        </p:blipFill>
        <p:spPr>
          <a:xfrm>
            <a:off x="920650" y="3460550"/>
            <a:ext cx="9936550" cy="302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30"/>
          <p:cNvSpPr/>
          <p:nvPr/>
        </p:nvSpPr>
        <p:spPr>
          <a:xfrm>
            <a:off x="2393175" y="1091075"/>
            <a:ext cx="7104300" cy="536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2" name="Google Shape;942;p130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30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44" name="Google Shape;944;p130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Video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45" name="Google Shape;945;p130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46" name="Google Shape;946;p130" title="Onboarding Salesforce.mov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06038" y="1189699"/>
            <a:ext cx="6858019" cy="51435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31" descr="The Early Story of Chargebee: Why it&amp;#39;s Better to Start with People, not  Ideas | by Prabhakar Reddy | Accel India Insights is now SeedToScale  Insights | Medium"/>
          <p:cNvPicPr preferRelativeResize="0"/>
          <p:nvPr/>
        </p:nvPicPr>
        <p:blipFill rotWithShape="1">
          <a:blip r:embed="rId1"/>
          <a:srcRect t="34885"/>
          <a:stretch>
            <a:fillRect/>
          </a:stretch>
        </p:blipFill>
        <p:spPr>
          <a:xfrm>
            <a:off x="0" y="0"/>
            <a:ext cx="12192000" cy="446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31"/>
          <p:cNvPicPr preferRelativeResize="0"/>
          <p:nvPr/>
        </p:nvPicPr>
        <p:blipFill rotWithShape="1">
          <a:blip r:embed="rId2"/>
          <a:srcRect t="35299" b="33191"/>
          <a:stretch>
            <a:fillRect/>
          </a:stretch>
        </p:blipFill>
        <p:spPr>
          <a:xfrm>
            <a:off x="719404" y="4853956"/>
            <a:ext cx="3090598" cy="9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31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42785" y="608052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54" name="Google Shape;954;p131"/>
          <p:cNvSpPr txBox="1"/>
          <p:nvPr/>
        </p:nvSpPr>
        <p:spPr>
          <a:xfrm>
            <a:off x="1025000" y="5827775"/>
            <a:ext cx="538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 Management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32"/>
          <p:cNvSpPr/>
          <p:nvPr/>
        </p:nvSpPr>
        <p:spPr>
          <a:xfrm>
            <a:off x="1132789" y="1228701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0" name="Google Shape;960;p132"/>
          <p:cNvSpPr txBox="1"/>
          <p:nvPr/>
        </p:nvSpPr>
        <p:spPr>
          <a:xfrm>
            <a:off x="1178254" y="1235552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1" name="Google Shape;961;p132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62" name="Google Shape;962;p1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447451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63" name="Google Shape;963;p132"/>
          <p:cNvPicPr preferRelativeResize="0"/>
          <p:nvPr/>
        </p:nvPicPr>
        <p:blipFill rotWithShape="1">
          <a:blip r:embed="rId2"/>
          <a:srcRect l="9940" r="10734"/>
          <a:stretch>
            <a:fillRect/>
          </a:stretch>
        </p:blipFill>
        <p:spPr>
          <a:xfrm>
            <a:off x="4760258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64" name="Google Shape;964;p132"/>
          <p:cNvSpPr txBox="1"/>
          <p:nvPr/>
        </p:nvSpPr>
        <p:spPr>
          <a:xfrm>
            <a:off x="5241169" y="5445305"/>
            <a:ext cx="211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Google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5" name="Google Shape;965;p132"/>
          <p:cNvSpPr txBox="1"/>
          <p:nvPr/>
        </p:nvSpPr>
        <p:spPr>
          <a:xfrm>
            <a:off x="8750539" y="5445305"/>
            <a:ext cx="2473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added, key in the same 6 digit code in the web page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66" name="Google Shape;966;p1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1716" y="3686884"/>
            <a:ext cx="2149213" cy="228076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67" name="Google Shape;967;p13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8" name="Google Shape;968;p132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 = Application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69" name="Google Shape;969;p132"/>
          <p:cNvSpPr txBox="1"/>
          <p:nvPr/>
        </p:nvSpPr>
        <p:spPr>
          <a:xfrm>
            <a:off x="1132789" y="5976199"/>
            <a:ext cx="249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Sign in with Google account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70" name="Google Shape;970;p132" descr="Graphical user interface, text, application, websit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0506" y="1532125"/>
            <a:ext cx="3465385" cy="19821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71" name="Google Shape;971;p132"/>
          <p:cNvSpPr/>
          <p:nvPr/>
        </p:nvSpPr>
        <p:spPr>
          <a:xfrm>
            <a:off x="2747558" y="2748027"/>
            <a:ext cx="1112062" cy="29621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72" name="Google Shape;972;p132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73" name="Google Shape;973;p132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74" name="Google Shape;974;p132"/>
          <p:cNvPicPr preferRelativeResize="0"/>
          <p:nvPr/>
        </p:nvPicPr>
        <p:blipFill rotWithShape="1">
          <a:blip r:embed="rId5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3"/>
          <p:cNvSpPr/>
          <p:nvPr/>
        </p:nvSpPr>
        <p:spPr>
          <a:xfrm>
            <a:off x="7593108" y="2491196"/>
            <a:ext cx="4191403" cy="2574392"/>
          </a:xfrm>
          <a:prstGeom prst="roundRect">
            <a:avLst>
              <a:gd name="adj" fmla="val 7168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0" name="Google Shape;980;p133"/>
          <p:cNvSpPr/>
          <p:nvPr/>
        </p:nvSpPr>
        <p:spPr>
          <a:xfrm>
            <a:off x="4416753" y="1607737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81" name="Google Shape;981;p133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400000">
            <a:off x="5331958" y="3586962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33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33971" y="5088242"/>
            <a:ext cx="639965" cy="324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3" name="Google Shape;983;p133"/>
          <p:cNvGrpSpPr/>
          <p:nvPr/>
        </p:nvGrpSpPr>
        <p:grpSpPr>
          <a:xfrm>
            <a:off x="221929" y="1249069"/>
            <a:ext cx="3330714" cy="5187980"/>
            <a:chOff x="886519" y="1051560"/>
            <a:chExt cx="3008585" cy="4945380"/>
          </a:xfrm>
        </p:grpSpPr>
        <p:sp>
          <p:nvSpPr>
            <p:cNvPr id="984" name="Google Shape;984;p133"/>
            <p:cNvSpPr/>
            <p:nvPr/>
          </p:nvSpPr>
          <p:spPr>
            <a:xfrm>
              <a:off x="2386442" y="4488278"/>
              <a:ext cx="1508662" cy="15086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5" name="Google Shape;985;p133"/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6" name="Google Shape;986;p133"/>
            <p:cNvSpPr/>
            <p:nvPr/>
          </p:nvSpPr>
          <p:spPr>
            <a:xfrm>
              <a:off x="1265138" y="2041799"/>
              <a:ext cx="2629962" cy="38313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87" name="Google Shape;987;p133"/>
            <p:cNvSpPr txBox="1"/>
            <p:nvPr/>
          </p:nvSpPr>
          <p:spPr>
            <a:xfrm>
              <a:off x="1413570" y="1594350"/>
              <a:ext cx="1749892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8" name="Google Shape;988;p133"/>
            <p:cNvSpPr txBox="1"/>
            <p:nvPr/>
          </p:nvSpPr>
          <p:spPr>
            <a:xfrm>
              <a:off x="1384685" y="2137786"/>
              <a:ext cx="2404800" cy="29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View merchant’s subscription details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Edit merchant’s subscription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1968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Mainly used by:</a:t>
              </a:r>
              <a:endParaRPr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Account Management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Team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Team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989" name="Google Shape;989;p133"/>
          <p:cNvSpPr/>
          <p:nvPr/>
        </p:nvSpPr>
        <p:spPr>
          <a:xfrm>
            <a:off x="7819538" y="2579009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storehub-rm.chargebee.com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[Malaysian accounts only]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90" name="Google Shape;990;p1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01513" y="4026637"/>
            <a:ext cx="2452495" cy="249815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1" name="Google Shape;991;p13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2" name="Google Shape;992;p133" descr="Bullseye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5642" y="1353632"/>
            <a:ext cx="437786" cy="4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33"/>
          <p:cNvSpPr txBox="1"/>
          <p:nvPr/>
        </p:nvSpPr>
        <p:spPr>
          <a:xfrm>
            <a:off x="4462218" y="1614588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4" name="Google Shape;994;p133"/>
          <p:cNvSpPr/>
          <p:nvPr/>
        </p:nvSpPr>
        <p:spPr>
          <a:xfrm>
            <a:off x="7819538" y="3455896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[All accounts except Malaysian account]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95" name="Google Shape;995;p133" descr="Graphical user interface, application, Teams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93108" y="4406120"/>
            <a:ext cx="4191403" cy="1688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96" name="Google Shape;996;p13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79735" y="1858270"/>
            <a:ext cx="2791254" cy="15976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7" name="Google Shape;997;p133"/>
          <p:cNvSpPr/>
          <p:nvPr/>
        </p:nvSpPr>
        <p:spPr>
          <a:xfrm>
            <a:off x="5954233" y="2817628"/>
            <a:ext cx="899775" cy="29756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98" name="Google Shape;998;p133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99" name="Google Shape;999;p133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00" name="Google Shape;1000;p133"/>
          <p:cNvPicPr preferRelativeResize="0"/>
          <p:nvPr/>
        </p:nvPicPr>
        <p:blipFill rotWithShape="1">
          <a:blip r:embed="rId6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34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8811" y="1105080"/>
            <a:ext cx="11823387" cy="359090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07" name="Google Shape;1007;p134"/>
          <p:cNvSpPr/>
          <p:nvPr/>
        </p:nvSpPr>
        <p:spPr>
          <a:xfrm>
            <a:off x="2638052" y="1830364"/>
            <a:ext cx="1840957" cy="271247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08" name="Google Shape;1008;p134"/>
          <p:cNvSpPr/>
          <p:nvPr/>
        </p:nvSpPr>
        <p:spPr>
          <a:xfrm>
            <a:off x="2507251" y="4922535"/>
            <a:ext cx="1751400" cy="545400"/>
          </a:xfrm>
          <a:prstGeom prst="roundRect">
            <a:avLst>
              <a:gd name="adj" fmla="val 16667"/>
            </a:avLst>
          </a:prstGeom>
          <a:solidFill>
            <a:srgbClr val="800E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9" name="Google Shape;1009;p134"/>
          <p:cNvSpPr/>
          <p:nvPr/>
        </p:nvSpPr>
        <p:spPr>
          <a:xfrm>
            <a:off x="7886660" y="4888018"/>
            <a:ext cx="1751309" cy="545342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Subscriptions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0" name="Google Shape;1010;p13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1" name="Google Shape;1011;p134"/>
          <p:cNvSpPr/>
          <p:nvPr/>
        </p:nvSpPr>
        <p:spPr>
          <a:xfrm>
            <a:off x="779061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contact information of merchant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Limited information on merchant subscription details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12" name="Google Shape;1012;p134"/>
          <p:cNvSpPr/>
          <p:nvPr/>
        </p:nvSpPr>
        <p:spPr>
          <a:xfrm>
            <a:off x="6158425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detailed subscription information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charges and payment information of subscription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13" name="Google Shape;1013;p134"/>
          <p:cNvSpPr/>
          <p:nvPr/>
        </p:nvSpPr>
        <p:spPr>
          <a:xfrm>
            <a:off x="168811" y="2360427"/>
            <a:ext cx="2095924" cy="233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14" name="Google Shape;1014;p134"/>
          <p:cNvSpPr/>
          <p:nvPr/>
        </p:nvSpPr>
        <p:spPr>
          <a:xfrm>
            <a:off x="168811" y="2090008"/>
            <a:ext cx="2095924" cy="233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00E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15" name="Google Shape;1015;p134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16" name="Google Shape;1016;p134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35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3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3" name="Google Shape;1023;p13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- Video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24" name="Google Shape;1024;p13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25" name="Google Shape;1025;p135" title="Slide 27 - Chargebee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13" y="1198638"/>
            <a:ext cx="10770575" cy="54621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36"/>
          <p:cNvPicPr preferRelativeResize="0"/>
          <p:nvPr/>
        </p:nvPicPr>
        <p:blipFill rotWithShape="1">
          <a:blip r:embed="rId1"/>
          <a:srcRect l="2366" t="2198" r="4453" b="3041"/>
          <a:stretch>
            <a:fillRect/>
          </a:stretch>
        </p:blipFill>
        <p:spPr>
          <a:xfrm>
            <a:off x="560699" y="1332762"/>
            <a:ext cx="5966849" cy="516202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31" name="Google Shape;1031;p136"/>
          <p:cNvPicPr preferRelativeResize="0"/>
          <p:nvPr/>
        </p:nvPicPr>
        <p:blipFill rotWithShape="1">
          <a:blip r:embed="rId2"/>
          <a:srcRect t="35297" b="33192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36"/>
          <p:cNvSpPr/>
          <p:nvPr/>
        </p:nvSpPr>
        <p:spPr>
          <a:xfrm>
            <a:off x="7043727" y="1086575"/>
            <a:ext cx="3390000" cy="1930200"/>
          </a:xfrm>
          <a:prstGeom prst="roundRect">
            <a:avLst>
              <a:gd name="adj" fmla="val 6169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Active</a:t>
            </a:r>
            <a:endParaRPr lang="en-US" sz="1400" b="1" i="0" u="none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plan is still active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Cancelled</a:t>
            </a:r>
            <a:endParaRPr lang="en-US" sz="14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cancelled their plan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Trial</a:t>
            </a:r>
            <a:endParaRPr lang="en-US" sz="1400" b="1" i="0" u="none" strike="noStrike" cap="none">
              <a:solidFill>
                <a:schemeClr val="accen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recently register with StoreHub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033" name="Google Shape;1033;p136"/>
          <p:cNvCxnSpPr>
            <a:stCxn id="1032" idx="1"/>
            <a:endCxn id="1034" idx="3"/>
          </p:cNvCxnSpPr>
          <p:nvPr/>
        </p:nvCxnSpPr>
        <p:spPr>
          <a:xfrm flipH="1">
            <a:off x="3653727" y="2051675"/>
            <a:ext cx="3390000" cy="364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5" name="Google Shape;1035;p136"/>
          <p:cNvSpPr/>
          <p:nvPr/>
        </p:nvSpPr>
        <p:spPr>
          <a:xfrm>
            <a:off x="7043734" y="3121562"/>
            <a:ext cx="4385100" cy="1699200"/>
          </a:xfrm>
          <a:prstGeom prst="roundRect">
            <a:avLst>
              <a:gd name="adj" fmla="val 4186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Subscription Plan (Annually / Monthly)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Small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Starter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Medium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Advance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Large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Pro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Base Plan: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Base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6" name="Google Shape;1036;p13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7" name="Google Shape;1037;p136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8" name="Google Shape;1038;p136"/>
          <p:cNvSpPr/>
          <p:nvPr/>
        </p:nvSpPr>
        <p:spPr>
          <a:xfrm>
            <a:off x="2071256" y="3193352"/>
            <a:ext cx="4364100" cy="12957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4" name="Google Shape;1034;p136"/>
          <p:cNvSpPr/>
          <p:nvPr/>
        </p:nvSpPr>
        <p:spPr>
          <a:xfrm>
            <a:off x="2071256" y="2229310"/>
            <a:ext cx="1582500" cy="373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9" name="Google Shape;1039;p136"/>
          <p:cNvSpPr/>
          <p:nvPr/>
        </p:nvSpPr>
        <p:spPr>
          <a:xfrm>
            <a:off x="2071256" y="2616460"/>
            <a:ext cx="1869600" cy="304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040" name="Google Shape;1040;p136"/>
          <p:cNvCxnSpPr>
            <a:stCxn id="1039" idx="3"/>
            <a:endCxn id="1035" idx="1"/>
          </p:cNvCxnSpPr>
          <p:nvPr/>
        </p:nvCxnSpPr>
        <p:spPr>
          <a:xfrm>
            <a:off x="3940856" y="2768860"/>
            <a:ext cx="3102900" cy="1202400"/>
          </a:xfrm>
          <a:prstGeom prst="bentConnector3">
            <a:avLst>
              <a:gd name="adj1" fmla="val 94204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1" name="Google Shape;1041;p136"/>
          <p:cNvCxnSpPr>
            <a:stCxn id="1038" idx="3"/>
          </p:cNvCxnSpPr>
          <p:nvPr/>
        </p:nvCxnSpPr>
        <p:spPr>
          <a:xfrm>
            <a:off x="6435356" y="3841202"/>
            <a:ext cx="329100" cy="2066700"/>
          </a:xfrm>
          <a:prstGeom prst="bentConnector2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136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Subscription Details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43" name="Google Shape;1043;p136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1044" name="Google Shape;1044;p136"/>
          <p:cNvGraphicFramePr/>
          <p:nvPr/>
        </p:nvGraphicFramePr>
        <p:xfrm>
          <a:off x="7043734" y="4953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{631E9139-E34C-44BF-AE85-034E31450A17}</a:tableStyleId>
              </a:tblPr>
              <a:tblGrid>
                <a:gridCol w="873200"/>
                <a:gridCol w="1273725"/>
              </a:tblGrid>
              <a:tr h="412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Store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store license]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A4FF"/>
                    </a:solidFill>
                  </a:tcPr>
                </a:tc>
                <a:tc hMerge="1">
                  <a:tcPr/>
                </a:tc>
              </a:tr>
              <a:tr h="20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1,490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9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12,500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45" name="Google Shape;1045;p136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60301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36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60297" y="5955925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36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60296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8" name="Google Shape;1048;p136"/>
          <p:cNvCxnSpPr/>
          <p:nvPr/>
        </p:nvCxnSpPr>
        <p:spPr>
          <a:xfrm flipH="1">
            <a:off x="6764275" y="5908025"/>
            <a:ext cx="290100" cy="27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49" name="Google Shape;1049;p136"/>
          <p:cNvGraphicFramePr/>
          <p:nvPr/>
        </p:nvGraphicFramePr>
        <p:xfrm>
          <a:off x="9256557" y="4953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{631E9139-E34C-44BF-AE85-034E31450A17}</a:tableStyleId>
              </a:tblPr>
              <a:tblGrid>
                <a:gridCol w="931200"/>
                <a:gridCol w="1358275"/>
              </a:tblGrid>
              <a:tr h="4093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Register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POS terminal in existing store]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A4FF"/>
                    </a:solidFill>
                  </a:tcPr>
                </a:tc>
                <a:tc hMerge="1">
                  <a:tcPr/>
                </a:tc>
              </a:tr>
              <a:tr h="19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0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190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6,000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50" name="Google Shape;1050;p136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4214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36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74235" y="5923000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36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574233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3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90775" y="1593312"/>
            <a:ext cx="1385475" cy="91673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054" name="Google Shape;1054;p136"/>
          <p:cNvCxnSpPr>
            <a:stCxn id="1053" idx="1"/>
            <a:endCxn id="1032" idx="3"/>
          </p:cNvCxnSpPr>
          <p:nvPr/>
        </p:nvCxnSpPr>
        <p:spPr>
          <a:xfrm rot="10800000">
            <a:off x="10433875" y="2051677"/>
            <a:ext cx="156900" cy="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137"/>
          <p:cNvPicPr preferRelativeResize="0"/>
          <p:nvPr/>
        </p:nvPicPr>
        <p:blipFill rotWithShape="1">
          <a:blip r:embed="rId1"/>
          <a:srcRect l="2369" t="2200" r="4452" b="3042"/>
          <a:stretch>
            <a:fillRect/>
          </a:stretch>
        </p:blipFill>
        <p:spPr>
          <a:xfrm>
            <a:off x="789299" y="1332762"/>
            <a:ext cx="5966849" cy="516202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60" name="Google Shape;1060;p137"/>
          <p:cNvPicPr preferRelativeResize="0"/>
          <p:nvPr/>
        </p:nvPicPr>
        <p:blipFill rotWithShape="1">
          <a:blip r:embed="rId2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37"/>
          <p:cNvSpPr/>
          <p:nvPr/>
        </p:nvSpPr>
        <p:spPr>
          <a:xfrm>
            <a:off x="7630595" y="2231584"/>
            <a:ext cx="3068936" cy="3364381"/>
          </a:xfrm>
          <a:prstGeom prst="roundRect">
            <a:avLst>
              <a:gd name="adj" fmla="val 6558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Next Billing On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will SH charge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Next Billing Amount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Charges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MRR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Monthly Recurring Revenue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Payment Method</a:t>
            </a:r>
            <a:endParaRPr sz="1400" b="1" i="0" u="none" strike="noStrike" cap="none">
              <a:solidFill>
                <a:srgbClr val="00206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Card: Auto charge / Auto debit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Blank: Manual payment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2" name="Google Shape;1062;p137"/>
          <p:cNvSpPr/>
          <p:nvPr/>
        </p:nvSpPr>
        <p:spPr>
          <a:xfrm>
            <a:off x="1258924" y="4558296"/>
            <a:ext cx="5405115" cy="1897661"/>
          </a:xfrm>
          <a:prstGeom prst="roundRect">
            <a:avLst>
              <a:gd name="adj" fmla="val 7142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63" name="Google Shape;1063;p13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4" name="Google Shape;1064;p137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65" name="Google Shape;1065;p137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Subscription Details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66" name="Google Shape;1066;p137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1067" name="Google Shape;1067;p137"/>
          <p:cNvCxnSpPr>
            <a:stCxn id="1061" idx="1"/>
            <a:endCxn id="1062" idx="3"/>
          </p:cNvCxnSpPr>
          <p:nvPr/>
        </p:nvCxnSpPr>
        <p:spPr>
          <a:xfrm flipH="1">
            <a:off x="6663995" y="3913775"/>
            <a:ext cx="966600" cy="15933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1" name="Google Shape;641;p112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42" name="Google Shape;642;p112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43" name="Google Shape;643;p112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44" name="Google Shape;644;p112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Mechanism</a:t>
            </a:r>
            <a:endParaRPr sz="29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45" name="Google Shape;645;p112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46" name="Google Shape;646;p112"/>
          <p:cNvSpPr/>
          <p:nvPr/>
        </p:nvSpPr>
        <p:spPr>
          <a:xfrm rot="10800000">
            <a:off x="2467298" y="2464885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2B45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7" name="Google Shape;647;p112"/>
          <p:cNvSpPr/>
          <p:nvPr/>
        </p:nvSpPr>
        <p:spPr>
          <a:xfrm rot="10800000">
            <a:off x="3058045" y="2660993"/>
            <a:ext cx="2697000" cy="12411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8" name="Google Shape;648;p112"/>
          <p:cNvSpPr/>
          <p:nvPr/>
        </p:nvSpPr>
        <p:spPr>
          <a:xfrm rot="10800000">
            <a:off x="832395" y="2464193"/>
            <a:ext cx="1634700" cy="16347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9" name="Google Shape;649;p112"/>
          <p:cNvSpPr txBox="1"/>
          <p:nvPr/>
        </p:nvSpPr>
        <p:spPr>
          <a:xfrm>
            <a:off x="3140710" y="3050407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  <a:hlinkClick r:id="rId3" action="ppaction://hlinksldjump"/>
              </a:rPr>
              <a:t>Tools</a:t>
            </a:r>
            <a:endParaRPr sz="2400" u="sng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50" name="Google Shape;650;p112" descr="Lights On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92609" y="282440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12"/>
          <p:cNvSpPr/>
          <p:nvPr/>
        </p:nvSpPr>
        <p:spPr>
          <a:xfrm>
            <a:off x="8827128" y="2464248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A57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52" name="Google Shape;652;p112"/>
          <p:cNvSpPr/>
          <p:nvPr/>
        </p:nvSpPr>
        <p:spPr>
          <a:xfrm>
            <a:off x="6130129" y="2661048"/>
            <a:ext cx="2697000" cy="12411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53" name="Google Shape;653;p112"/>
          <p:cNvSpPr/>
          <p:nvPr/>
        </p:nvSpPr>
        <p:spPr>
          <a:xfrm>
            <a:off x="9418079" y="2464248"/>
            <a:ext cx="1634700" cy="16347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54" name="Google Shape;654;p112"/>
          <p:cNvSpPr txBox="1"/>
          <p:nvPr/>
        </p:nvSpPr>
        <p:spPr>
          <a:xfrm>
            <a:off x="6130123" y="3051030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  <a:hlinkClick r:id="rId5" action="ppaction://hlinksldjump"/>
              </a:rPr>
              <a:t>Supply Chain</a:t>
            </a:r>
            <a:endParaRPr sz="2400" u="sng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55" name="Google Shape;655;p112" descr="Puzzle with solid fill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778235" y="282404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38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38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Intercom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74" name="Google Shape;1074;p138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0" name="Google Shape;1080;p13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81" name="Google Shape;1081;p13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Onboarding (ONB Team View)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82" name="Google Shape;1082;p139"/>
          <p:cNvSpPr txBox="1"/>
          <p:nvPr/>
        </p:nvSpPr>
        <p:spPr>
          <a:xfrm>
            <a:off x="4456684" y="3460200"/>
            <a:ext cx="7735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 Team View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Intercom ‘Inbox’ tab, search for ‘ONB Team View’ Option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desired OE/OC’s name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83" name="Google Shape;1083;p13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84" name="Google Shape;1084;p139"/>
          <p:cNvSpPr txBox="1"/>
          <p:nvPr/>
        </p:nvSpPr>
        <p:spPr>
          <a:xfrm>
            <a:off x="4456625" y="2303300"/>
            <a:ext cx="6331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500" b="1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wish to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their own bucket or specific teammates’ bucket</a:t>
            </a:r>
            <a:endParaRPr sz="1500"/>
          </a:p>
          <a:p>
            <a:pPr marL="4572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Roboto" panose="02000000000000000000"/>
              <a:buNone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85" name="Google Shape;1085;p1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39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= Onboarding Executive | OC = Onboarding Consultant</a:t>
            </a:r>
            <a:endParaRPr sz="1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87" name="Google Shape;1087;p1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20975" y="1535788"/>
            <a:ext cx="2198575" cy="3786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8" name="Google Shape;1088;p139"/>
          <p:cNvSpPr/>
          <p:nvPr/>
        </p:nvSpPr>
        <p:spPr>
          <a:xfrm>
            <a:off x="1479679" y="1988000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9" name="Google Shape;1089;p139"/>
          <p:cNvSpPr/>
          <p:nvPr/>
        </p:nvSpPr>
        <p:spPr>
          <a:xfrm>
            <a:off x="1856408" y="2263475"/>
            <a:ext cx="166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90" name="Google Shape;1090;p139"/>
          <p:cNvCxnSpPr>
            <a:endCxn id="1089" idx="1"/>
          </p:cNvCxnSpPr>
          <p:nvPr/>
        </p:nvCxnSpPr>
        <p:spPr>
          <a:xfrm>
            <a:off x="1734608" y="2104325"/>
            <a:ext cx="121800" cy="3168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4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6" name="Google Shape;1096;p14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97" name="Google Shape;1097;p14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Team Search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98" name="Google Shape;1098;p140"/>
          <p:cNvSpPr txBox="1"/>
          <p:nvPr/>
        </p:nvSpPr>
        <p:spPr>
          <a:xfrm>
            <a:off x="4024984" y="4504500"/>
            <a:ext cx="77355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Team Search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Intercom ‘Inbox’ tab, search for ‘Teams’ option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Hover cursor over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3 dots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button and click on it</a:t>
            </a:r>
            <a:endParaRPr sz="1500"/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‘Add teams’ then 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ype and search for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</a:t>
            </a:r>
            <a:r>
              <a:rPr lang="en-US" sz="13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CX 🇲🇾 MY </a:t>
            </a:r>
            <a:r>
              <a:rPr lang="en-US" sz="1300" b="1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Onboarding</a:t>
            </a:r>
            <a:r>
              <a:rPr lang="en-US" sz="13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99" name="Google Shape;1099;p14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00" name="Google Shape;1100;p140"/>
          <p:cNvSpPr txBox="1"/>
          <p:nvPr/>
        </p:nvSpPr>
        <p:spPr>
          <a:xfrm>
            <a:off x="4024925" y="3347600"/>
            <a:ext cx="5375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500" b="1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wish to locate team and retrieve conversations</a:t>
            </a:r>
            <a:endParaRPr sz="1500"/>
          </a:p>
          <a:p>
            <a:pPr marL="4572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Roboto" panose="02000000000000000000"/>
              <a:buNone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01" name="Google Shape;1101;p1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8225" y="1306674"/>
            <a:ext cx="2019300" cy="4867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3" name="Google Shape;1103;p140"/>
          <p:cNvSpPr/>
          <p:nvPr/>
        </p:nvSpPr>
        <p:spPr>
          <a:xfrm>
            <a:off x="2326754" y="3032300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04" name="Google Shape;1104;p140"/>
          <p:cNvCxnSpPr>
            <a:stCxn id="1103" idx="3"/>
            <a:endCxn id="1105" idx="1"/>
          </p:cNvCxnSpPr>
          <p:nvPr/>
        </p:nvCxnSpPr>
        <p:spPr>
          <a:xfrm rot="10800000" flipH="1">
            <a:off x="2581754" y="1518350"/>
            <a:ext cx="1748400" cy="16716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6" name="Google Shape;1106;p140"/>
          <p:cNvPicPr preferRelativeResize="0"/>
          <p:nvPr/>
        </p:nvPicPr>
        <p:blipFill rotWithShape="1">
          <a:blip r:embed="rId4"/>
          <a:srcRect l="29083" t="32245" b="36022"/>
          <a:stretch>
            <a:fillRect/>
          </a:stretch>
        </p:blipFill>
        <p:spPr>
          <a:xfrm>
            <a:off x="4330150" y="1327200"/>
            <a:ext cx="4359274" cy="1752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5" name="Google Shape;1105;p140"/>
          <p:cNvSpPr/>
          <p:nvPr/>
        </p:nvSpPr>
        <p:spPr>
          <a:xfrm>
            <a:off x="4330151" y="1360700"/>
            <a:ext cx="14598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7" name="Google Shape;1107;p140"/>
          <p:cNvSpPr/>
          <p:nvPr/>
        </p:nvSpPr>
        <p:spPr>
          <a:xfrm>
            <a:off x="5951026" y="1406000"/>
            <a:ext cx="14598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8" name="Google Shape;1108;p140"/>
          <p:cNvSpPr/>
          <p:nvPr/>
        </p:nvSpPr>
        <p:spPr>
          <a:xfrm>
            <a:off x="964554" y="1754675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09" name="Google Shape;1109;p140"/>
          <p:cNvCxnSpPr/>
          <p:nvPr/>
        </p:nvCxnSpPr>
        <p:spPr>
          <a:xfrm>
            <a:off x="1219554" y="1927700"/>
            <a:ext cx="256500" cy="10992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0" name="Google Shape;1110;p140"/>
          <p:cNvSpPr/>
          <p:nvPr/>
        </p:nvSpPr>
        <p:spPr>
          <a:xfrm>
            <a:off x="1348966" y="3032300"/>
            <a:ext cx="9114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41"/>
          <p:cNvPicPr preferRelativeResize="0"/>
          <p:nvPr/>
        </p:nvPicPr>
        <p:blipFill rotWithShape="1">
          <a:blip r:embed="rId2"/>
          <a:srcRect l="2260" r="-2259"/>
          <a:stretch>
            <a:fillRect/>
          </a:stretch>
        </p:blipFill>
        <p:spPr>
          <a:xfrm>
            <a:off x="3039288" y="1295837"/>
            <a:ext cx="5206524" cy="471131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6" name="Google Shape;1116;p14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7" name="Google Shape;1117;p141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18" name="Google Shape;1118;p14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Creating Outbound Email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19" name="Google Shape;1119;p14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20" name="Google Shape;1120;p141" descr="Email 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141"/>
          <p:cNvGrpSpPr/>
          <p:nvPr/>
        </p:nvGrpSpPr>
        <p:grpSpPr>
          <a:xfrm>
            <a:off x="260206" y="1293648"/>
            <a:ext cx="2586265" cy="4890890"/>
            <a:chOff x="180005" y="1144425"/>
            <a:chExt cx="2785422" cy="5218062"/>
          </a:xfrm>
        </p:grpSpPr>
        <p:pic>
          <p:nvPicPr>
            <p:cNvPr id="1122" name="Google Shape;1122;p14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80005" y="1146738"/>
              <a:ext cx="2785422" cy="521575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123" name="Google Shape;1123;p14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211725" y="1144425"/>
              <a:ext cx="1753700" cy="444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24" name="Google Shape;1124;p141"/>
          <p:cNvSpPr/>
          <p:nvPr/>
        </p:nvSpPr>
        <p:spPr>
          <a:xfrm>
            <a:off x="434630" y="1372790"/>
            <a:ext cx="3087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25" name="Google Shape;1125;p141"/>
          <p:cNvGrpSpPr/>
          <p:nvPr/>
        </p:nvGrpSpPr>
        <p:grpSpPr>
          <a:xfrm>
            <a:off x="8438621" y="2487272"/>
            <a:ext cx="3578222" cy="2235521"/>
            <a:chOff x="8537535" y="2041115"/>
            <a:chExt cx="3315010" cy="2431500"/>
          </a:xfrm>
        </p:grpSpPr>
        <p:sp>
          <p:nvSpPr>
            <p:cNvPr id="1126" name="Google Shape;1126;p141"/>
            <p:cNvSpPr txBox="1"/>
            <p:nvPr/>
          </p:nvSpPr>
          <p:spPr>
            <a:xfrm>
              <a:off x="8537545" y="2379815"/>
              <a:ext cx="3315000" cy="20928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a new box conversation</a:t>
              </a:r>
              <a:endPara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 panose="020000000000000000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“Conversation”.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 panose="020000000000000000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“Email”.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‘MY Customer Onboarding’</a:t>
              </a:r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Fill in Subject &gt; Type in the content &gt; Send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127" name="Google Shape;1127;p141"/>
            <p:cNvSpPr txBox="1"/>
            <p:nvPr/>
          </p:nvSpPr>
          <p:spPr>
            <a:xfrm>
              <a:off x="8537535" y="2041115"/>
              <a:ext cx="3315000" cy="368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Steps</a:t>
              </a:r>
              <a:endPara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128" name="Google Shape;1128;p141"/>
          <p:cNvSpPr/>
          <p:nvPr/>
        </p:nvSpPr>
        <p:spPr>
          <a:xfrm>
            <a:off x="821452" y="134668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9" name="Google Shape;1129;p141"/>
          <p:cNvSpPr/>
          <p:nvPr/>
        </p:nvSpPr>
        <p:spPr>
          <a:xfrm>
            <a:off x="3591302" y="3301371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0" name="Google Shape;1130;p141"/>
          <p:cNvSpPr/>
          <p:nvPr/>
        </p:nvSpPr>
        <p:spPr>
          <a:xfrm>
            <a:off x="434623" y="1746700"/>
            <a:ext cx="20691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1" name="Google Shape;1131;p141"/>
          <p:cNvSpPr/>
          <p:nvPr/>
        </p:nvSpPr>
        <p:spPr>
          <a:xfrm>
            <a:off x="2599402" y="174670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2" name="Google Shape;1132;p141"/>
          <p:cNvPicPr preferRelativeResize="0"/>
          <p:nvPr/>
        </p:nvPicPr>
        <p:blipFill rotWithShape="1">
          <a:blip r:embed="rId6"/>
          <a:srcRect l="12443" t="80733" r="50246" b="13264"/>
          <a:stretch>
            <a:fillRect/>
          </a:stretch>
        </p:blipFill>
        <p:spPr>
          <a:xfrm>
            <a:off x="3780275" y="3829663"/>
            <a:ext cx="1747500" cy="2405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33" name="Google Shape;1133;p141"/>
          <p:cNvSpPr/>
          <p:nvPr/>
        </p:nvSpPr>
        <p:spPr>
          <a:xfrm>
            <a:off x="3289825" y="3616375"/>
            <a:ext cx="546600" cy="213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4" name="Google Shape;1134;p141"/>
          <p:cNvSpPr/>
          <p:nvPr/>
        </p:nvSpPr>
        <p:spPr>
          <a:xfrm>
            <a:off x="3780275" y="3829663"/>
            <a:ext cx="17475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35" name="Google Shape;1135;p141"/>
          <p:cNvPicPr preferRelativeResize="0"/>
          <p:nvPr/>
        </p:nvPicPr>
        <p:blipFill rotWithShape="1">
          <a:blip r:embed="rId6"/>
          <a:srcRect l="2167" r="44045" b="19289"/>
          <a:stretch>
            <a:fillRect/>
          </a:stretch>
        </p:blipFill>
        <p:spPr>
          <a:xfrm>
            <a:off x="4394150" y="1155588"/>
            <a:ext cx="1875951" cy="24093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36" name="Google Shape;1136;p141"/>
          <p:cNvSpPr/>
          <p:nvPr/>
        </p:nvSpPr>
        <p:spPr>
          <a:xfrm>
            <a:off x="4458375" y="1295825"/>
            <a:ext cx="17475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7" name="Google Shape;1137;p141"/>
          <p:cNvSpPr/>
          <p:nvPr/>
        </p:nvSpPr>
        <p:spPr>
          <a:xfrm>
            <a:off x="6039452" y="933976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8" name="Google Shape;1138;p141"/>
          <p:cNvSpPr/>
          <p:nvPr/>
        </p:nvSpPr>
        <p:spPr>
          <a:xfrm>
            <a:off x="3289825" y="4283550"/>
            <a:ext cx="4782900" cy="1518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9" name="Google Shape;1139;p141"/>
          <p:cNvSpPr/>
          <p:nvPr/>
        </p:nvSpPr>
        <p:spPr>
          <a:xfrm>
            <a:off x="2908827" y="419043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5" name="Google Shape;1145;p142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46" name="Google Shape;1146;p14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Reply vs. Note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47" name="Google Shape;1147;p14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48" name="Google Shape;1148;p142" descr="Email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42"/>
          <p:cNvSpPr/>
          <p:nvPr/>
        </p:nvSpPr>
        <p:spPr>
          <a:xfrm>
            <a:off x="7116525" y="194377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0" name="Google Shape;1150;p142"/>
          <p:cNvSpPr/>
          <p:nvPr/>
        </p:nvSpPr>
        <p:spPr>
          <a:xfrm>
            <a:off x="7116525" y="472712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1" name="Google Shape;1151;p142"/>
          <p:cNvSpPr txBox="1"/>
          <p:nvPr/>
        </p:nvSpPr>
        <p:spPr>
          <a:xfrm>
            <a:off x="7780666" y="5100332"/>
            <a:ext cx="3309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Note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leave internal note for the case </a:t>
            </a:r>
            <a:b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(It is not visible to merchant / customer view)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52" name="Google Shape;1152;p142"/>
          <p:cNvSpPr txBox="1"/>
          <p:nvPr/>
        </p:nvSpPr>
        <p:spPr>
          <a:xfrm>
            <a:off x="7780666" y="2480138"/>
            <a:ext cx="3897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Reply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reply to customer tickets by adding contents</a:t>
            </a:r>
            <a:endParaRPr lang="en-US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53" name="Google Shape;1153;p142"/>
          <p:cNvGrpSpPr/>
          <p:nvPr/>
        </p:nvGrpSpPr>
        <p:grpSpPr>
          <a:xfrm>
            <a:off x="499675" y="4023900"/>
            <a:ext cx="6370825" cy="2311520"/>
            <a:chOff x="499675" y="4023900"/>
            <a:chExt cx="6370825" cy="2311520"/>
          </a:xfrm>
        </p:grpSpPr>
        <p:pic>
          <p:nvPicPr>
            <p:cNvPr id="1154" name="Google Shape;1154;p14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99675" y="4711033"/>
              <a:ext cx="6370825" cy="162438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55" name="Google Shape;1155;p142"/>
            <p:cNvPicPr preferRelativeResize="0"/>
            <p:nvPr/>
          </p:nvPicPr>
          <p:blipFill rotWithShape="1">
            <a:blip r:embed="rId4"/>
            <a:srcRect l="3540" t="4718" r="2791" b="4898"/>
            <a:stretch>
              <a:fillRect/>
            </a:stretch>
          </p:blipFill>
          <p:spPr>
            <a:xfrm>
              <a:off x="850800" y="4023900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156" name="Google Shape;1156;p142"/>
          <p:cNvGrpSpPr/>
          <p:nvPr/>
        </p:nvGrpSpPr>
        <p:grpSpPr>
          <a:xfrm>
            <a:off x="499675" y="1234438"/>
            <a:ext cx="6370824" cy="2321768"/>
            <a:chOff x="499675" y="1234438"/>
            <a:chExt cx="6370824" cy="2321768"/>
          </a:xfrm>
        </p:grpSpPr>
        <p:pic>
          <p:nvPicPr>
            <p:cNvPr id="1157" name="Google Shape;1157;p142"/>
            <p:cNvPicPr preferRelativeResize="0"/>
            <p:nvPr/>
          </p:nvPicPr>
          <p:blipFill rotWithShape="1">
            <a:blip r:embed="rId5"/>
            <a:srcRect l="913" t="3911" r="893" b="3168"/>
            <a:stretch>
              <a:fillRect/>
            </a:stretch>
          </p:blipFill>
          <p:spPr>
            <a:xfrm>
              <a:off x="499675" y="1950204"/>
              <a:ext cx="6370824" cy="160600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58" name="Google Shape;1158;p142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843800" y="1234438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4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4" name="Google Shape;1164;p143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65" name="Google Shape;1165;p14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66" name="Google Shape;1166;p14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67" name="Google Shape;1167;p1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1950" y="1231175"/>
            <a:ext cx="5410201" cy="51038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69" name="Google Shape;1169;p143"/>
          <p:cNvSpPr/>
          <p:nvPr/>
        </p:nvSpPr>
        <p:spPr>
          <a:xfrm>
            <a:off x="571500" y="1546300"/>
            <a:ext cx="4991100" cy="4054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70" name="Google Shape;1170;p143"/>
          <p:cNvCxnSpPr>
            <a:stCxn id="1169" idx="3"/>
            <a:endCxn id="1171" idx="1"/>
          </p:cNvCxnSpPr>
          <p:nvPr/>
        </p:nvCxnSpPr>
        <p:spPr>
          <a:xfrm>
            <a:off x="5562600" y="3573550"/>
            <a:ext cx="14457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1" name="Google Shape;1171;p143"/>
          <p:cNvSpPr/>
          <p:nvPr/>
        </p:nvSpPr>
        <p:spPr>
          <a:xfrm>
            <a:off x="7008300" y="2679850"/>
            <a:ext cx="4554300" cy="178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2" name="Google Shape;1172;p143"/>
          <p:cNvSpPr txBox="1"/>
          <p:nvPr/>
        </p:nvSpPr>
        <p:spPr>
          <a:xfrm>
            <a:off x="7103550" y="2752900"/>
            <a:ext cx="4192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Post Training Email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OC’s will need to send a recap email after training session (only if requested by merchant). 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OC’s will need to attach video recording of meeting.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144"/>
          <p:cNvPicPr preferRelativeResize="0"/>
          <p:nvPr/>
        </p:nvPicPr>
        <p:blipFill rotWithShape="1">
          <a:blip r:embed="rId2"/>
          <a:srcRect t="1497"/>
          <a:stretch>
            <a:fillRect/>
          </a:stretch>
        </p:blipFill>
        <p:spPr>
          <a:xfrm>
            <a:off x="1246467" y="1321967"/>
            <a:ext cx="2095066" cy="4747434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8" name="Google Shape;1178;p14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9" name="Google Shape;1179;p144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0" name="Google Shape;1180;p14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Ticket Escalation (Create New Ticket)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1" name="Google Shape;1181;p144"/>
          <p:cNvSpPr txBox="1"/>
          <p:nvPr/>
        </p:nvSpPr>
        <p:spPr>
          <a:xfrm>
            <a:off x="6947731" y="1888052"/>
            <a:ext cx="3387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Ticket </a:t>
            </a: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Creation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relevant</a:t>
            </a:r>
            <a:r>
              <a:rPr lang="en-US" sz="12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ticket to be 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created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182" name="Google Shape;1182;p144"/>
          <p:cNvCxnSpPr>
            <a:stCxn id="1183" idx="3"/>
            <a:endCxn id="1184" idx="1"/>
          </p:cNvCxnSpPr>
          <p:nvPr/>
        </p:nvCxnSpPr>
        <p:spPr>
          <a:xfrm>
            <a:off x="3035633" y="1532917"/>
            <a:ext cx="1411500" cy="21627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3" name="Google Shape;1183;p144"/>
          <p:cNvSpPr/>
          <p:nvPr/>
        </p:nvSpPr>
        <p:spPr>
          <a:xfrm>
            <a:off x="2603933" y="1375267"/>
            <a:ext cx="4317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5" name="Google Shape;1185;p144"/>
          <p:cNvSpPr txBox="1"/>
          <p:nvPr/>
        </p:nvSpPr>
        <p:spPr>
          <a:xfrm>
            <a:off x="6947731" y="3225307"/>
            <a:ext cx="33873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issue requires other team (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Management</a:t>
            </a: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Onboarding,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MSM, Care</a:t>
            </a: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 to follow up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 </a:t>
            </a:r>
            <a:r>
              <a:rPr lang="en-US" sz="1200">
                <a:solidFill>
                  <a:schemeClr val="dk1"/>
                </a:solidFill>
                <a:highlight>
                  <a:srgbClr val="F8F9FA"/>
                </a:highlight>
              </a:rPr>
              <a:t>Inform merchant to expect contact within </a:t>
            </a:r>
            <a:r>
              <a:rPr lang="en-US" sz="1200" b="1">
                <a:solidFill>
                  <a:schemeClr val="dk1"/>
                </a:solidFill>
                <a:highlight>
                  <a:srgbClr val="F8F9FA"/>
                </a:highlight>
              </a:rPr>
              <a:t>2 working days. </a:t>
            </a:r>
            <a:br>
              <a:rPr lang="en-US" sz="1200" b="1">
                <a:solidFill>
                  <a:schemeClr val="dk1"/>
                </a:solidFill>
                <a:highlight>
                  <a:srgbClr val="F8F9FA"/>
                </a:highlight>
              </a:rPr>
            </a:br>
            <a:r>
              <a:rPr lang="en-US" sz="1200">
                <a:solidFill>
                  <a:schemeClr val="dk1"/>
                </a:solidFill>
                <a:highlight>
                  <a:srgbClr val="F8F9FA"/>
                </a:highlight>
              </a:rPr>
              <a:t>(E.G: Renewal, Activation, Onboarding)</a:t>
            </a:r>
            <a:endParaRPr sz="1200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86" name="Google Shape;1186;p144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 = Outbound</a:t>
            </a:r>
            <a:endParaRPr sz="1500"/>
          </a:p>
        </p:txBody>
      </p:sp>
      <p:pic>
        <p:nvPicPr>
          <p:cNvPr id="1187" name="Google Shape;1187;p1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47133" y="1181634"/>
            <a:ext cx="1685833" cy="5028096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88" name="Google Shape;1188;p14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89" name="Google Shape;1189;p144" descr="Settings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145"/>
          <p:cNvGrpSpPr/>
          <p:nvPr/>
        </p:nvGrpSpPr>
        <p:grpSpPr>
          <a:xfrm>
            <a:off x="3692049" y="5500982"/>
            <a:ext cx="6713261" cy="626384"/>
            <a:chOff x="2501925" y="1296305"/>
            <a:chExt cx="4559400" cy="469800"/>
          </a:xfrm>
        </p:grpSpPr>
        <p:sp>
          <p:nvSpPr>
            <p:cNvPr id="1195" name="Google Shape;1195;p145"/>
            <p:cNvSpPr/>
            <p:nvPr/>
          </p:nvSpPr>
          <p:spPr>
            <a:xfrm>
              <a:off x="2501925" y="1296305"/>
              <a:ext cx="4559400" cy="46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196" name="Google Shape;1196;p145"/>
            <p:cNvSpPr txBox="1"/>
            <p:nvPr/>
          </p:nvSpPr>
          <p:spPr>
            <a:xfrm>
              <a:off x="2522179" y="1369659"/>
              <a:ext cx="4518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&gt; Success (Onboarding/Account Management/MSM) 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for account/onboarding related requests</a:t>
              </a:r>
              <a:endParaRPr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197" name="Google Shape;1197;p14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8" name="Google Shape;1198;p145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99" name="Google Shape;1199;p14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Ticket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Escalation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00" name="Google Shape;1200;p145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 = Outbound</a:t>
            </a:r>
            <a:endParaRPr sz="1500"/>
          </a:p>
        </p:txBody>
      </p:sp>
      <p:sp>
        <p:nvSpPr>
          <p:cNvPr id="1201" name="Google Shape;1201;p145"/>
          <p:cNvSpPr/>
          <p:nvPr/>
        </p:nvSpPr>
        <p:spPr>
          <a:xfrm>
            <a:off x="3704292" y="2807054"/>
            <a:ext cx="6079200" cy="54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02" name="Google Shape;1202;p145"/>
          <p:cNvSpPr txBox="1"/>
          <p:nvPr/>
        </p:nvSpPr>
        <p:spPr>
          <a:xfrm>
            <a:off x="3692058" y="2848150"/>
            <a:ext cx="6025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Escalation from 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Other department &gt; Care T1 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Hardware/Software/BackOffice troubleshooting requests</a:t>
            </a:r>
            <a:endParaRPr sz="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03" name="Google Shape;1203;p145"/>
          <p:cNvPicPr preferRelativeResize="0"/>
          <p:nvPr/>
        </p:nvPicPr>
        <p:blipFill rotWithShape="1">
          <a:blip r:embed="rId2"/>
          <a:srcRect l="39856" t="12448" b="4564"/>
          <a:stretch>
            <a:fillRect/>
          </a:stretch>
        </p:blipFill>
        <p:spPr>
          <a:xfrm>
            <a:off x="996682" y="1210678"/>
            <a:ext cx="2113133" cy="4958382"/>
          </a:xfrm>
          <a:prstGeom prst="rect">
            <a:avLst/>
          </a:prstGeom>
          <a:noFill/>
          <a:ln w="12700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04" name="Google Shape;1204;p145"/>
          <p:cNvSpPr/>
          <p:nvPr/>
        </p:nvSpPr>
        <p:spPr>
          <a:xfrm>
            <a:off x="1019765" y="2927946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5" name="Google Shape;1205;p145"/>
          <p:cNvSpPr/>
          <p:nvPr/>
        </p:nvSpPr>
        <p:spPr>
          <a:xfrm>
            <a:off x="1019804" y="5662279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06" name="Google Shape;1206;p145"/>
          <p:cNvCxnSpPr>
            <a:stCxn id="1204" idx="3"/>
            <a:endCxn id="1201" idx="1"/>
          </p:cNvCxnSpPr>
          <p:nvPr/>
        </p:nvCxnSpPr>
        <p:spPr>
          <a:xfrm>
            <a:off x="3086465" y="3079896"/>
            <a:ext cx="617700" cy="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07" name="Google Shape;1207;p145"/>
          <p:cNvCxnSpPr>
            <a:stCxn id="1205" idx="3"/>
            <a:endCxn id="1195" idx="1"/>
          </p:cNvCxnSpPr>
          <p:nvPr/>
        </p:nvCxnSpPr>
        <p:spPr>
          <a:xfrm>
            <a:off x="3086504" y="5814229"/>
            <a:ext cx="605400" cy="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208" name="Google Shape;1208;p14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09" name="Google Shape;1209;p145" descr="Settings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146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46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Aircall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16" name="Google Shape;1216;p14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4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22" name="Google Shape;1222;p14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3" name="Google Shape;1223;p14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Download Aircall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24" name="Google Shape;1224;p147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225" name="Google Shape;1225;p147" descr="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93056" y="1421467"/>
            <a:ext cx="7700039" cy="47379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226" name="Google Shape;1226;p147"/>
          <p:cNvGrpSpPr/>
          <p:nvPr/>
        </p:nvGrpSpPr>
        <p:grpSpPr>
          <a:xfrm>
            <a:off x="842983" y="1696648"/>
            <a:ext cx="2848990" cy="1720037"/>
            <a:chOff x="842983" y="1696648"/>
            <a:chExt cx="2848990" cy="1720037"/>
          </a:xfrm>
        </p:grpSpPr>
        <p:sp>
          <p:nvSpPr>
            <p:cNvPr id="1227" name="Google Shape;1227;p147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228" name="Google Shape;1228;p147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828723" y="1696648"/>
              <a:ext cx="863250" cy="86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9" name="Google Shape;1229;p147"/>
            <p:cNvSpPr txBox="1"/>
            <p:nvPr/>
          </p:nvSpPr>
          <p:spPr>
            <a:xfrm>
              <a:off x="1115405" y="2426835"/>
              <a:ext cx="20211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Open Apple Apps Store on your Macbook</a:t>
              </a:r>
              <a:endParaRPr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230" name="Google Shape;1230;p147" descr="Line arrow: Clockwise curve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5400000" flipH="1">
            <a:off x="2332780" y="3196822"/>
            <a:ext cx="1607388" cy="1607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147"/>
          <p:cNvGrpSpPr/>
          <p:nvPr/>
        </p:nvGrpSpPr>
        <p:grpSpPr>
          <a:xfrm>
            <a:off x="842974" y="4642454"/>
            <a:ext cx="2541300" cy="1276800"/>
            <a:chOff x="842983" y="2139885"/>
            <a:chExt cx="2541300" cy="1276800"/>
          </a:xfrm>
        </p:grpSpPr>
        <p:sp>
          <p:nvSpPr>
            <p:cNvPr id="1232" name="Google Shape;1232;p147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3" name="Google Shape;1233;p147"/>
            <p:cNvSpPr txBox="1"/>
            <p:nvPr/>
          </p:nvSpPr>
          <p:spPr>
            <a:xfrm>
              <a:off x="1270871" y="2426835"/>
              <a:ext cx="17166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Search “</a:t>
              </a:r>
              <a:r>
                <a:rPr lang="en-US" sz="14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Aircall</a:t>
              </a: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on the search bar</a:t>
              </a:r>
              <a:endParaRPr lang="en-US"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234" name="Google Shape;1234;p147"/>
          <p:cNvSpPr/>
          <p:nvPr/>
        </p:nvSpPr>
        <p:spPr>
          <a:xfrm>
            <a:off x="3993057" y="1693199"/>
            <a:ext cx="1333200" cy="21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35" name="Google Shape;1235;p147" descr="Aircall logo thumbnail transparent PNG - Stick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035650" y="243881"/>
            <a:ext cx="724835" cy="75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13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13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Tools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62" name="Google Shape;662;p113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44367" y="6119033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4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41" name="Google Shape;1241;p14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2" name="Google Shape;1242;p14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Download Aircall (cont.)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43" name="Google Shape;1243;p148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244" name="Google Shape;1244;p148" descr="Graphical user interface, application, Teams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9682" y="1509658"/>
            <a:ext cx="7628326" cy="46570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148"/>
          <p:cNvGrpSpPr/>
          <p:nvPr/>
        </p:nvGrpSpPr>
        <p:grpSpPr>
          <a:xfrm>
            <a:off x="8609045" y="1830319"/>
            <a:ext cx="2541300" cy="1276800"/>
            <a:chOff x="842983" y="2139885"/>
            <a:chExt cx="2541300" cy="1276800"/>
          </a:xfrm>
        </p:grpSpPr>
        <p:sp>
          <p:nvSpPr>
            <p:cNvPr id="1246" name="Google Shape;1246;p148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7" name="Google Shape;1247;p148"/>
            <p:cNvSpPr txBox="1"/>
            <p:nvPr/>
          </p:nvSpPr>
          <p:spPr>
            <a:xfrm>
              <a:off x="1255276" y="2265252"/>
              <a:ext cx="1716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“</a:t>
              </a:r>
              <a:r>
                <a:rPr lang="en-US" sz="14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GET</a:t>
              </a: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to download Aircall on your Macbook</a:t>
              </a:r>
              <a:endParaRPr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248" name="Google Shape;1248;p148"/>
          <p:cNvSpPr/>
          <p:nvPr/>
        </p:nvSpPr>
        <p:spPr>
          <a:xfrm>
            <a:off x="4341848" y="2752628"/>
            <a:ext cx="597900" cy="274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49" name="Google Shape;1249;p148" descr="Aircall logo thumbnail transparent PNG - Stick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35650" y="243881"/>
            <a:ext cx="724835" cy="75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4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55" name="Google Shape;1255;p14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6" name="Google Shape;1256;p14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57" name="Google Shape;1257;p14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Outbound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Call</a:t>
            </a:r>
            <a:endParaRPr sz="27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58" name="Google Shape;1258;p149" descr="Aircall logo thumbnail transparent PNG - Stick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35650" y="243881"/>
            <a:ext cx="724835" cy="75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49" title="Aircall.mp4">
            <a:hlinkClick r:id="rId3"/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22438" y="1521237"/>
            <a:ext cx="6783174" cy="3815525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50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50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Google </a:t>
            </a: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Meet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66" name="Google Shape;1266;p15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5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Google Meet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72" name="Google Shape;1272;p15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3" name="Google Shape;1273;p151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74" name="Google Shape;1274;p15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Check Meeting Scheduled</a:t>
            </a:r>
            <a:endParaRPr sz="27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75" name="Google Shape;1275;p1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804025" y="274275"/>
            <a:ext cx="601025" cy="6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5050" y="1958537"/>
            <a:ext cx="2355025" cy="29409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77" name="Google Shape;1277;p151"/>
          <p:cNvSpPr/>
          <p:nvPr/>
        </p:nvSpPr>
        <p:spPr>
          <a:xfrm>
            <a:off x="2279150" y="3665875"/>
            <a:ext cx="552000" cy="3684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78" name="Google Shape;1278;p151"/>
          <p:cNvGrpSpPr/>
          <p:nvPr/>
        </p:nvGrpSpPr>
        <p:grpSpPr>
          <a:xfrm>
            <a:off x="1449298" y="5251393"/>
            <a:ext cx="2211693" cy="655013"/>
            <a:chOff x="842983" y="2426836"/>
            <a:chExt cx="2541300" cy="550200"/>
          </a:xfrm>
        </p:grpSpPr>
        <p:sp>
          <p:nvSpPr>
            <p:cNvPr id="1279" name="Google Shape;1279;p151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0" name="Google Shape;1280;p151"/>
            <p:cNvSpPr txBox="1"/>
            <p:nvPr/>
          </p:nvSpPr>
          <p:spPr>
            <a:xfrm>
              <a:off x="904199" y="2591982"/>
              <a:ext cx="2418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the Calendar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1281" name="Google Shape;1281;p151"/>
          <p:cNvCxnSpPr>
            <a:stCxn id="1277" idx="2"/>
            <a:endCxn id="1279" idx="0"/>
          </p:cNvCxnSpPr>
          <p:nvPr/>
        </p:nvCxnSpPr>
        <p:spPr>
          <a:xfrm>
            <a:off x="2555150" y="4034275"/>
            <a:ext cx="0" cy="12171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2" name="Google Shape;1282;p151"/>
          <p:cNvSpPr/>
          <p:nvPr/>
        </p:nvSpPr>
        <p:spPr>
          <a:xfrm>
            <a:off x="2460650" y="1958525"/>
            <a:ext cx="327600" cy="3153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83" name="Google Shape;1283;p151"/>
          <p:cNvCxnSpPr>
            <a:stCxn id="1282" idx="3"/>
            <a:endCxn id="1284" idx="1"/>
          </p:cNvCxnSpPr>
          <p:nvPr/>
        </p:nvCxnSpPr>
        <p:spPr>
          <a:xfrm>
            <a:off x="2788250" y="2116175"/>
            <a:ext cx="816600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85" name="Google Shape;1285;p151"/>
          <p:cNvGrpSpPr/>
          <p:nvPr/>
        </p:nvGrpSpPr>
        <p:grpSpPr>
          <a:xfrm>
            <a:off x="3551473" y="1788668"/>
            <a:ext cx="2211693" cy="655013"/>
            <a:chOff x="842983" y="2426836"/>
            <a:chExt cx="2541300" cy="550200"/>
          </a:xfrm>
        </p:grpSpPr>
        <p:sp>
          <p:nvSpPr>
            <p:cNvPr id="1286" name="Google Shape;1286;p151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4" name="Google Shape;1284;p151"/>
            <p:cNvSpPr txBox="1"/>
            <p:nvPr/>
          </p:nvSpPr>
          <p:spPr>
            <a:xfrm>
              <a:off x="904199" y="2591982"/>
              <a:ext cx="2418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Google Menu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287" name="Google Shape;1287;p15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89824" y="1958526"/>
            <a:ext cx="5177777" cy="34332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88" name="Google Shape;1288;p151"/>
          <p:cNvSpPr/>
          <p:nvPr/>
        </p:nvSpPr>
        <p:spPr>
          <a:xfrm>
            <a:off x="6838250" y="2573900"/>
            <a:ext cx="3771600" cy="2721600"/>
          </a:xfrm>
          <a:prstGeom prst="rect">
            <a:avLst/>
          </a:prstGeom>
          <a:noFill/>
          <a:ln w="9525" cap="flat" cmpd="sng">
            <a:solidFill>
              <a:srgbClr val="FF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89" name="Google Shape;1289;p151"/>
          <p:cNvCxnSpPr>
            <a:stCxn id="1288" idx="2"/>
            <a:endCxn id="1290" idx="0"/>
          </p:cNvCxnSpPr>
          <p:nvPr/>
        </p:nvCxnSpPr>
        <p:spPr>
          <a:xfrm>
            <a:off x="8724050" y="5295500"/>
            <a:ext cx="0" cy="3177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91" name="Google Shape;1291;p151"/>
          <p:cNvGrpSpPr/>
          <p:nvPr/>
        </p:nvGrpSpPr>
        <p:grpSpPr>
          <a:xfrm>
            <a:off x="7618211" y="5613118"/>
            <a:ext cx="2211693" cy="655013"/>
            <a:chOff x="842983" y="2426836"/>
            <a:chExt cx="2541300" cy="550200"/>
          </a:xfrm>
        </p:grpSpPr>
        <p:sp>
          <p:nvSpPr>
            <p:cNvPr id="1290" name="Google Shape;1290;p151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92" name="Google Shape;1292;p151"/>
            <p:cNvSpPr txBox="1"/>
            <p:nvPr/>
          </p:nvSpPr>
          <p:spPr>
            <a:xfrm>
              <a:off x="904199" y="2591982"/>
              <a:ext cx="2418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Refer to Meeting Scheduled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p15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89877" y="1479371"/>
            <a:ext cx="3415617" cy="30645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8" name="Google Shape;1298;p1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6200" y="1479375"/>
            <a:ext cx="3470674" cy="30645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9" name="Google Shape;1299;p15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Google Meet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00" name="Google Shape;1300;p15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1" name="Google Shape;1301;p152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02" name="Google Shape;1302;p15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Join Google Meet</a:t>
            </a:r>
            <a:endParaRPr sz="27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03" name="Google Shape;1303;p15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04025" y="274275"/>
            <a:ext cx="601025" cy="6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52"/>
          <p:cNvSpPr/>
          <p:nvPr/>
        </p:nvSpPr>
        <p:spPr>
          <a:xfrm>
            <a:off x="1403450" y="2571225"/>
            <a:ext cx="1122600" cy="3684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05" name="Google Shape;1305;p152"/>
          <p:cNvGrpSpPr/>
          <p:nvPr/>
        </p:nvGrpSpPr>
        <p:grpSpPr>
          <a:xfrm>
            <a:off x="858898" y="5054943"/>
            <a:ext cx="2211693" cy="655013"/>
            <a:chOff x="842983" y="2426836"/>
            <a:chExt cx="2541300" cy="550200"/>
          </a:xfrm>
        </p:grpSpPr>
        <p:sp>
          <p:nvSpPr>
            <p:cNvPr id="1306" name="Google Shape;1306;p152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7" name="Google Shape;1307;p152"/>
            <p:cNvSpPr txBox="1"/>
            <p:nvPr/>
          </p:nvSpPr>
          <p:spPr>
            <a:xfrm>
              <a:off x="904199" y="2591982"/>
              <a:ext cx="2418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the Google meet link</a:t>
              </a:r>
              <a:endParaRPr sz="1500"/>
            </a:p>
          </p:txBody>
        </p:sp>
      </p:grpSp>
      <p:cxnSp>
        <p:nvCxnSpPr>
          <p:cNvPr id="1308" name="Google Shape;1308;p152"/>
          <p:cNvCxnSpPr>
            <a:stCxn id="1304" idx="2"/>
            <a:endCxn id="1306" idx="0"/>
          </p:cNvCxnSpPr>
          <p:nvPr/>
        </p:nvCxnSpPr>
        <p:spPr>
          <a:xfrm>
            <a:off x="1964750" y="2939625"/>
            <a:ext cx="0" cy="2115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09" name="Google Shape;1309;p15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86713" y="3248899"/>
            <a:ext cx="144780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52"/>
          <p:cNvSpPr/>
          <p:nvPr/>
        </p:nvSpPr>
        <p:spPr>
          <a:xfrm>
            <a:off x="5220694" y="2709375"/>
            <a:ext cx="888300" cy="3684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11" name="Google Shape;1311;p152"/>
          <p:cNvCxnSpPr>
            <a:stCxn id="1310" idx="2"/>
            <a:endCxn id="1312" idx="0"/>
          </p:cNvCxnSpPr>
          <p:nvPr/>
        </p:nvCxnSpPr>
        <p:spPr>
          <a:xfrm flipH="1">
            <a:off x="5636344" y="3077775"/>
            <a:ext cx="28500" cy="24402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13" name="Google Shape;1313;p152"/>
          <p:cNvGrpSpPr/>
          <p:nvPr/>
        </p:nvGrpSpPr>
        <p:grpSpPr>
          <a:xfrm>
            <a:off x="4530423" y="5517944"/>
            <a:ext cx="2211693" cy="413860"/>
            <a:chOff x="842983" y="2426836"/>
            <a:chExt cx="2541300" cy="550200"/>
          </a:xfrm>
        </p:grpSpPr>
        <p:sp>
          <p:nvSpPr>
            <p:cNvPr id="1312" name="Google Shape;1312;p152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4" name="Google Shape;1314;p152"/>
            <p:cNvSpPr txBox="1"/>
            <p:nvPr/>
          </p:nvSpPr>
          <p:spPr>
            <a:xfrm>
              <a:off x="1150799" y="2491751"/>
              <a:ext cx="19257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‘Join Now’</a:t>
              </a:r>
              <a:endParaRPr sz="1500"/>
            </a:p>
          </p:txBody>
        </p:sp>
      </p:grpSp>
      <p:grpSp>
        <p:nvGrpSpPr>
          <p:cNvPr id="1315" name="Google Shape;1315;p152"/>
          <p:cNvGrpSpPr/>
          <p:nvPr/>
        </p:nvGrpSpPr>
        <p:grpSpPr>
          <a:xfrm>
            <a:off x="8289706" y="1479486"/>
            <a:ext cx="3415677" cy="3064682"/>
            <a:chOff x="2032975" y="2386029"/>
            <a:chExt cx="3395643" cy="2943979"/>
          </a:xfrm>
        </p:grpSpPr>
        <p:pic>
          <p:nvPicPr>
            <p:cNvPr id="1316" name="Google Shape;1316;p152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2032975" y="2386029"/>
              <a:ext cx="3395643" cy="2943979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7" name="Google Shape;1317;p152"/>
            <p:cNvSpPr/>
            <p:nvPr/>
          </p:nvSpPr>
          <p:spPr>
            <a:xfrm>
              <a:off x="3700450" y="3395300"/>
              <a:ext cx="1387500" cy="195300"/>
            </a:xfrm>
            <a:prstGeom prst="rect">
              <a:avLst/>
            </a:prstGeom>
            <a:noFill/>
            <a:ln w="9525" cap="flat" cmpd="sng">
              <a:solidFill>
                <a:srgbClr val="F7AB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_</a:t>
              </a:r>
              <a:endParaRPr sz="1900">
                <a:solidFill>
                  <a:schemeClr val="lt1"/>
                </a:solidFill>
              </a:endParaRPr>
            </a:p>
          </p:txBody>
        </p:sp>
      </p:grpSp>
      <p:cxnSp>
        <p:nvCxnSpPr>
          <p:cNvPr id="1318" name="Google Shape;1318;p152"/>
          <p:cNvCxnSpPr>
            <a:stCxn id="1317" idx="2"/>
            <a:endCxn id="1319" idx="0"/>
          </p:cNvCxnSpPr>
          <p:nvPr/>
        </p:nvCxnSpPr>
        <p:spPr>
          <a:xfrm flipH="1">
            <a:off x="10631562" y="2733445"/>
            <a:ext cx="33300" cy="29556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20" name="Google Shape;1320;p152"/>
          <p:cNvGrpSpPr/>
          <p:nvPr/>
        </p:nvGrpSpPr>
        <p:grpSpPr>
          <a:xfrm>
            <a:off x="9525848" y="5689044"/>
            <a:ext cx="2211695" cy="413860"/>
            <a:chOff x="842983" y="2426836"/>
            <a:chExt cx="2541302" cy="550200"/>
          </a:xfrm>
        </p:grpSpPr>
        <p:sp>
          <p:nvSpPr>
            <p:cNvPr id="1319" name="Google Shape;1319;p152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1" name="Google Shape;1321;p152"/>
            <p:cNvSpPr txBox="1"/>
            <p:nvPr/>
          </p:nvSpPr>
          <p:spPr>
            <a:xfrm>
              <a:off x="842985" y="2528081"/>
              <a:ext cx="25413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‘Manage Recording</a:t>
              </a:r>
              <a:endParaRPr sz="15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53"/>
          <p:cNvSpPr txBox="1"/>
          <p:nvPr/>
        </p:nvSpPr>
        <p:spPr>
          <a:xfrm>
            <a:off x="-263654" y="750775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Record a Meeting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27" name="Google Shape;1327;p15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82072" y="240762"/>
            <a:ext cx="878401" cy="8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5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29" name="Google Shape;1329;p153"/>
          <p:cNvSpPr txBox="1"/>
          <p:nvPr/>
        </p:nvSpPr>
        <p:spPr>
          <a:xfrm>
            <a:off x="2162941" y="4866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ignika"/>
              <a:buNone/>
            </a:pPr>
            <a:r>
              <a:rPr lang="en-US" sz="3200" b="1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Recording</a:t>
            </a:r>
            <a:endParaRPr sz="3200" b="1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30" name="Google Shape;1330;p1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202" y="1825000"/>
            <a:ext cx="2413807" cy="2943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1" name="Google Shape;1331;p153"/>
          <p:cNvSpPr/>
          <p:nvPr/>
        </p:nvSpPr>
        <p:spPr>
          <a:xfrm>
            <a:off x="1704238" y="4315175"/>
            <a:ext cx="829200" cy="1953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332" name="Google Shape;1332;p1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05250" y="2387063"/>
            <a:ext cx="3937927" cy="19281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3" name="Google Shape;1333;p153"/>
          <p:cNvSpPr/>
          <p:nvPr/>
        </p:nvSpPr>
        <p:spPr>
          <a:xfrm>
            <a:off x="6893195" y="3592088"/>
            <a:ext cx="494700" cy="1953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334" name="Google Shape;1334;p1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68452" y="2069688"/>
            <a:ext cx="3792022" cy="25628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335" name="Google Shape;1335;p153"/>
          <p:cNvCxnSpPr>
            <a:stCxn id="1331" idx="2"/>
            <a:endCxn id="1336" idx="0"/>
          </p:cNvCxnSpPr>
          <p:nvPr/>
        </p:nvCxnSpPr>
        <p:spPr>
          <a:xfrm>
            <a:off x="2118838" y="4510475"/>
            <a:ext cx="0" cy="7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36" name="Google Shape;1336;p153"/>
          <p:cNvSpPr/>
          <p:nvPr/>
        </p:nvSpPr>
        <p:spPr>
          <a:xfrm>
            <a:off x="1272100" y="5304950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53"/>
          <p:cNvSpPr txBox="1"/>
          <p:nvPr/>
        </p:nvSpPr>
        <p:spPr>
          <a:xfrm>
            <a:off x="1272100" y="5342375"/>
            <a:ext cx="1908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Start Recording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338" name="Google Shape;1338;p153"/>
          <p:cNvCxnSpPr>
            <a:stCxn id="1333" idx="2"/>
            <a:endCxn id="1339" idx="0"/>
          </p:cNvCxnSpPr>
          <p:nvPr/>
        </p:nvCxnSpPr>
        <p:spPr>
          <a:xfrm>
            <a:off x="7140545" y="3787388"/>
            <a:ext cx="0" cy="121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39" name="Google Shape;1339;p153"/>
          <p:cNvSpPr/>
          <p:nvPr/>
        </p:nvSpPr>
        <p:spPr>
          <a:xfrm>
            <a:off x="6293800" y="4997475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p153"/>
          <p:cNvSpPr txBox="1"/>
          <p:nvPr/>
        </p:nvSpPr>
        <p:spPr>
          <a:xfrm>
            <a:off x="6583850" y="5035025"/>
            <a:ext cx="12753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Start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41" name="Google Shape;1341;p153"/>
          <p:cNvSpPr/>
          <p:nvPr/>
        </p:nvSpPr>
        <p:spPr>
          <a:xfrm>
            <a:off x="7968450" y="2069700"/>
            <a:ext cx="731700" cy="4302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cxnSp>
        <p:nvCxnSpPr>
          <p:cNvPr id="1342" name="Google Shape;1342;p153"/>
          <p:cNvCxnSpPr>
            <a:stCxn id="1341" idx="2"/>
            <a:endCxn id="1343" idx="0"/>
          </p:cNvCxnSpPr>
          <p:nvPr/>
        </p:nvCxnSpPr>
        <p:spPr>
          <a:xfrm>
            <a:off x="8334300" y="2499900"/>
            <a:ext cx="0" cy="338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43" name="Google Shape;1343;p153"/>
          <p:cNvSpPr/>
          <p:nvPr/>
        </p:nvSpPr>
        <p:spPr>
          <a:xfrm>
            <a:off x="7487550" y="5885950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153"/>
          <p:cNvSpPr txBox="1"/>
          <p:nvPr/>
        </p:nvSpPr>
        <p:spPr>
          <a:xfrm>
            <a:off x="8149200" y="4008550"/>
            <a:ext cx="12753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Start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45" name="Google Shape;1345;p153"/>
          <p:cNvSpPr txBox="1"/>
          <p:nvPr/>
        </p:nvSpPr>
        <p:spPr>
          <a:xfrm>
            <a:off x="7696650" y="5948875"/>
            <a:ext cx="12753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Call is Recorded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54"/>
          <p:cNvSpPr txBox="1"/>
          <p:nvPr/>
        </p:nvSpPr>
        <p:spPr>
          <a:xfrm>
            <a:off x="-263654" y="750775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Share Screen in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a Meeting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51" name="Google Shape;1351;p15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82072" y="240762"/>
            <a:ext cx="878401" cy="8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54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53" name="Google Shape;1353;p154"/>
          <p:cNvSpPr txBox="1"/>
          <p:nvPr/>
        </p:nvSpPr>
        <p:spPr>
          <a:xfrm>
            <a:off x="2162941" y="4866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ignika"/>
              <a:buNone/>
            </a:pPr>
            <a:r>
              <a:rPr lang="en-US" sz="3200" b="1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Recording</a:t>
            </a:r>
            <a:endParaRPr sz="3200" b="1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54" name="Google Shape;1354;p1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8850" y="1345499"/>
            <a:ext cx="2764074" cy="27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77100" y="1345500"/>
            <a:ext cx="3009515" cy="272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89624" y="1544150"/>
            <a:ext cx="4592927" cy="24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54"/>
          <p:cNvSpPr/>
          <p:nvPr/>
        </p:nvSpPr>
        <p:spPr>
          <a:xfrm>
            <a:off x="1800172" y="3857925"/>
            <a:ext cx="162000" cy="1953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358" name="Google Shape;1358;p154"/>
          <p:cNvCxnSpPr>
            <a:stCxn id="1357" idx="2"/>
            <a:endCxn id="1359" idx="0"/>
          </p:cNvCxnSpPr>
          <p:nvPr/>
        </p:nvCxnSpPr>
        <p:spPr>
          <a:xfrm>
            <a:off x="1881172" y="4053225"/>
            <a:ext cx="0" cy="7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59" name="Google Shape;1359;p154"/>
          <p:cNvSpPr/>
          <p:nvPr/>
        </p:nvSpPr>
        <p:spPr>
          <a:xfrm>
            <a:off x="1034425" y="4847625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154"/>
          <p:cNvSpPr txBox="1"/>
          <p:nvPr/>
        </p:nvSpPr>
        <p:spPr>
          <a:xfrm>
            <a:off x="1034425" y="4924925"/>
            <a:ext cx="1908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Present Now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61" name="Google Shape;1361;p154"/>
          <p:cNvSpPr/>
          <p:nvPr/>
        </p:nvSpPr>
        <p:spPr>
          <a:xfrm>
            <a:off x="3864447" y="2489475"/>
            <a:ext cx="1394400" cy="1953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362" name="Google Shape;1362;p154"/>
          <p:cNvCxnSpPr>
            <a:stCxn id="1361" idx="2"/>
            <a:endCxn id="1363" idx="0"/>
          </p:cNvCxnSpPr>
          <p:nvPr/>
        </p:nvCxnSpPr>
        <p:spPr>
          <a:xfrm>
            <a:off x="4561647" y="2684775"/>
            <a:ext cx="8400" cy="216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63" name="Google Shape;1363;p154"/>
          <p:cNvSpPr/>
          <p:nvPr/>
        </p:nvSpPr>
        <p:spPr>
          <a:xfrm>
            <a:off x="3723300" y="4847625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154"/>
          <p:cNvSpPr txBox="1"/>
          <p:nvPr/>
        </p:nvSpPr>
        <p:spPr>
          <a:xfrm>
            <a:off x="3788800" y="4898050"/>
            <a:ext cx="1908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Tab to present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65" name="Google Shape;1365;p154"/>
          <p:cNvSpPr/>
          <p:nvPr/>
        </p:nvSpPr>
        <p:spPr>
          <a:xfrm>
            <a:off x="7749925" y="1818525"/>
            <a:ext cx="3291000" cy="19317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366" name="Google Shape;1366;p154"/>
          <p:cNvCxnSpPr>
            <a:stCxn id="1365" idx="2"/>
            <a:endCxn id="1367" idx="0"/>
          </p:cNvCxnSpPr>
          <p:nvPr/>
        </p:nvCxnSpPr>
        <p:spPr>
          <a:xfrm>
            <a:off x="9395425" y="3750225"/>
            <a:ext cx="0" cy="117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67" name="Google Shape;1367;p154"/>
          <p:cNvSpPr/>
          <p:nvPr/>
        </p:nvSpPr>
        <p:spPr>
          <a:xfrm>
            <a:off x="8548700" y="4926750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154"/>
          <p:cNvSpPr txBox="1"/>
          <p:nvPr/>
        </p:nvSpPr>
        <p:spPr>
          <a:xfrm>
            <a:off x="8801325" y="4926750"/>
            <a:ext cx="1908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Slides presented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369" name="Google Shape;1369;p154"/>
          <p:cNvGrpSpPr/>
          <p:nvPr/>
        </p:nvGrpSpPr>
        <p:grpSpPr>
          <a:xfrm>
            <a:off x="4533750" y="5808500"/>
            <a:ext cx="3124500" cy="524700"/>
            <a:chOff x="1141975" y="5808425"/>
            <a:chExt cx="3124500" cy="524700"/>
          </a:xfrm>
        </p:grpSpPr>
        <p:sp>
          <p:nvSpPr>
            <p:cNvPr id="1370" name="Google Shape;1370;p154"/>
            <p:cNvSpPr/>
            <p:nvPr/>
          </p:nvSpPr>
          <p:spPr>
            <a:xfrm>
              <a:off x="1141975" y="5808425"/>
              <a:ext cx="3124500" cy="524700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1" name="Google Shape;1371;p154"/>
            <p:cNvSpPr txBox="1"/>
            <p:nvPr/>
          </p:nvSpPr>
          <p:spPr>
            <a:xfrm>
              <a:off x="1322125" y="5909475"/>
              <a:ext cx="2764200" cy="1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Onboarding Training Slides:</a:t>
              </a:r>
              <a:r>
                <a:rPr lang="en-US" sz="1100" b="1" u="sng">
                  <a:solidFill>
                    <a:schemeClr val="hlink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  <a:hlinkClick r:id="rId5"/>
                </a:rPr>
                <a:t> </a:t>
              </a:r>
              <a:r>
                <a:rPr lang="en-US" sz="1100" b="1" u="sng">
                  <a:solidFill>
                    <a:srgbClr val="FFFF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  <a:hlinkClick r:id="rId5"/>
                </a:rPr>
                <a:t>F&amp;B</a:t>
              </a:r>
              <a:r>
                <a:rPr lang="en-US" sz="11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| </a:t>
              </a:r>
              <a:r>
                <a:rPr lang="en-US" sz="1100" b="1" u="sng">
                  <a:solidFill>
                    <a:srgbClr val="FFFF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  <a:hlinkClick r:id="rId6"/>
                </a:rPr>
                <a:t>Retail</a:t>
              </a:r>
              <a:endParaRPr sz="1100" b="1">
                <a:solidFill>
                  <a:srgbClr val="FFFF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155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155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78" name="Google Shape;1378;p155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56"/>
          <p:cNvSpPr/>
          <p:nvPr/>
        </p:nvSpPr>
        <p:spPr>
          <a:xfrm>
            <a:off x="8122950" y="1536350"/>
            <a:ext cx="3273900" cy="2841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 will submit Account Activation requests through this form.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will be received by OE’s via Intercom to process the the activation on Chargebee.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84" name="Google Shape;1384;p1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89638" y="1125650"/>
            <a:ext cx="3667225" cy="5404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85" name="Google Shape;1385;p15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86" name="Google Shape;1386;p15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7" name="Google Shape;1387;p156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88" name="Google Shape;1388;p15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 Activation Request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89" name="Google Shape;1389;p156"/>
          <p:cNvSpPr/>
          <p:nvPr/>
        </p:nvSpPr>
        <p:spPr>
          <a:xfrm>
            <a:off x="3196650" y="1536350"/>
            <a:ext cx="2914500" cy="559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90" name="Google Shape;1390;p156"/>
          <p:cNvCxnSpPr>
            <a:endCxn id="1389" idx="3"/>
          </p:cNvCxnSpPr>
          <p:nvPr/>
        </p:nvCxnSpPr>
        <p:spPr>
          <a:xfrm rot="10800000">
            <a:off x="6111150" y="1816100"/>
            <a:ext cx="2073600" cy="69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91" name="Google Shape;1391;p156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5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97" name="Google Shape;1397;p15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8" name="Google Shape;1398;p157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99" name="Google Shape;1399;p15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StoreHub Collaterals Request Form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400" name="Google Shape;1400;p15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28400" y="1146775"/>
            <a:ext cx="3989700" cy="53831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01" name="Google Shape;1401;p157"/>
          <p:cNvSpPr/>
          <p:nvPr/>
        </p:nvSpPr>
        <p:spPr>
          <a:xfrm>
            <a:off x="3196675" y="1539975"/>
            <a:ext cx="2011800" cy="506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402" name="Google Shape;1402;p157"/>
          <p:cNvCxnSpPr>
            <a:endCxn id="1401" idx="3"/>
          </p:cNvCxnSpPr>
          <p:nvPr/>
        </p:nvCxnSpPr>
        <p:spPr>
          <a:xfrm flipH="1">
            <a:off x="5208475" y="1785675"/>
            <a:ext cx="2914500" cy="7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3" name="Google Shape;1403;p157"/>
          <p:cNvSpPr/>
          <p:nvPr/>
        </p:nvSpPr>
        <p:spPr>
          <a:xfrm>
            <a:off x="8122950" y="1536350"/>
            <a:ext cx="3273900" cy="2841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 will submit QR Collaterals requests through this form.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will be received by OE’s via Intercom to process the Collaterals for Merchants.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04" name="Google Shape;1404;p157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8" name="Google Shape;668;p114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69" name="Google Shape;669;p114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Main Tools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0" name="Google Shape;670;p114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29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1" name="Google Shape;671;p114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72" name="Google Shape;672;p11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15982" y="253106"/>
            <a:ext cx="6702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73" name="Google Shape;673;p114"/>
          <p:cNvSpPr txBox="1"/>
          <p:nvPr/>
        </p:nvSpPr>
        <p:spPr>
          <a:xfrm>
            <a:off x="5746498" y="6215700"/>
            <a:ext cx="61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1301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Aircall</a:t>
            </a:r>
            <a:endParaRPr lang="en-US" b="1">
              <a:solidFill>
                <a:srgbClr val="C1301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4" name="Google Shape;674;p114"/>
          <p:cNvSpPr txBox="1"/>
          <p:nvPr/>
        </p:nvSpPr>
        <p:spPr>
          <a:xfrm>
            <a:off x="826975" y="1645800"/>
            <a:ext cx="314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1607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&amp; External KB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5" name="Google Shape;675;p114"/>
          <p:cNvSpPr txBox="1"/>
          <p:nvPr/>
        </p:nvSpPr>
        <p:spPr>
          <a:xfrm>
            <a:off x="3453050" y="5399975"/>
            <a:ext cx="73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7D944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</a:t>
            </a:r>
            <a:endParaRPr lang="en-US" b="1">
              <a:solidFill>
                <a:srgbClr val="7D9445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6" name="Google Shape;676;p114"/>
          <p:cNvSpPr/>
          <p:nvPr/>
        </p:nvSpPr>
        <p:spPr>
          <a:xfrm>
            <a:off x="3531175" y="1068467"/>
            <a:ext cx="5129676" cy="51296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0" y="8699"/>
                </a:moveTo>
                <a:cubicBezTo>
                  <a:pt x="19884" y="8197"/>
                  <a:pt x="19043" y="8042"/>
                  <a:pt x="18240" y="8274"/>
                </a:cubicBezTo>
                <a:lnTo>
                  <a:pt x="18213" y="8282"/>
                </a:lnTo>
                <a:cubicBezTo>
                  <a:pt x="18103" y="7957"/>
                  <a:pt x="17973" y="7643"/>
                  <a:pt x="17822" y="7340"/>
                </a:cubicBezTo>
                <a:lnTo>
                  <a:pt x="17847" y="7326"/>
                </a:lnTo>
                <a:cubicBezTo>
                  <a:pt x="18577" y="6923"/>
                  <a:pt x="19064" y="6218"/>
                  <a:pt x="19180" y="5392"/>
                </a:cubicBezTo>
                <a:cubicBezTo>
                  <a:pt x="19296" y="4566"/>
                  <a:pt x="19025" y="3755"/>
                  <a:pt x="18435" y="3165"/>
                </a:cubicBezTo>
                <a:cubicBezTo>
                  <a:pt x="17845" y="2575"/>
                  <a:pt x="17033" y="2304"/>
                  <a:pt x="16208" y="2420"/>
                </a:cubicBezTo>
                <a:cubicBezTo>
                  <a:pt x="15382" y="2536"/>
                  <a:pt x="14677" y="3023"/>
                  <a:pt x="14274" y="3753"/>
                </a:cubicBezTo>
                <a:lnTo>
                  <a:pt x="14260" y="3776"/>
                </a:lnTo>
                <a:cubicBezTo>
                  <a:pt x="13957" y="3627"/>
                  <a:pt x="13643" y="3495"/>
                  <a:pt x="13318" y="3385"/>
                </a:cubicBezTo>
                <a:lnTo>
                  <a:pt x="13326" y="3360"/>
                </a:lnTo>
                <a:cubicBezTo>
                  <a:pt x="13558" y="2557"/>
                  <a:pt x="13403" y="1716"/>
                  <a:pt x="12901" y="1050"/>
                </a:cubicBezTo>
                <a:cubicBezTo>
                  <a:pt x="12400" y="383"/>
                  <a:pt x="11633" y="0"/>
                  <a:pt x="10800" y="0"/>
                </a:cubicBezTo>
                <a:cubicBezTo>
                  <a:pt x="9967" y="0"/>
                  <a:pt x="9200" y="381"/>
                  <a:pt x="8699" y="1050"/>
                </a:cubicBezTo>
                <a:cubicBezTo>
                  <a:pt x="8197" y="1716"/>
                  <a:pt x="8042" y="2557"/>
                  <a:pt x="8274" y="3360"/>
                </a:cubicBezTo>
                <a:lnTo>
                  <a:pt x="8282" y="3385"/>
                </a:lnTo>
                <a:cubicBezTo>
                  <a:pt x="7957" y="3495"/>
                  <a:pt x="7643" y="3627"/>
                  <a:pt x="7340" y="3776"/>
                </a:cubicBezTo>
                <a:lnTo>
                  <a:pt x="7326" y="3753"/>
                </a:lnTo>
                <a:cubicBezTo>
                  <a:pt x="6923" y="3023"/>
                  <a:pt x="6218" y="2536"/>
                  <a:pt x="5392" y="2420"/>
                </a:cubicBezTo>
                <a:cubicBezTo>
                  <a:pt x="4567" y="2304"/>
                  <a:pt x="3755" y="2575"/>
                  <a:pt x="3165" y="3165"/>
                </a:cubicBezTo>
                <a:cubicBezTo>
                  <a:pt x="2575" y="3755"/>
                  <a:pt x="2304" y="4566"/>
                  <a:pt x="2420" y="5392"/>
                </a:cubicBezTo>
                <a:cubicBezTo>
                  <a:pt x="2536" y="6218"/>
                  <a:pt x="3023" y="6923"/>
                  <a:pt x="3753" y="7326"/>
                </a:cubicBezTo>
                <a:lnTo>
                  <a:pt x="3778" y="7340"/>
                </a:lnTo>
                <a:cubicBezTo>
                  <a:pt x="3629" y="7643"/>
                  <a:pt x="3497" y="7957"/>
                  <a:pt x="3387" y="8282"/>
                </a:cubicBezTo>
                <a:lnTo>
                  <a:pt x="3360" y="8274"/>
                </a:lnTo>
                <a:cubicBezTo>
                  <a:pt x="2557" y="8042"/>
                  <a:pt x="1716" y="8197"/>
                  <a:pt x="1050" y="8699"/>
                </a:cubicBezTo>
                <a:cubicBezTo>
                  <a:pt x="383" y="9200"/>
                  <a:pt x="0" y="9967"/>
                  <a:pt x="0" y="10800"/>
                </a:cubicBezTo>
                <a:lnTo>
                  <a:pt x="0" y="10800"/>
                </a:lnTo>
                <a:cubicBezTo>
                  <a:pt x="0" y="11633"/>
                  <a:pt x="381" y="12400"/>
                  <a:pt x="1050" y="12901"/>
                </a:cubicBezTo>
                <a:cubicBezTo>
                  <a:pt x="1514" y="13249"/>
                  <a:pt x="2062" y="13432"/>
                  <a:pt x="2622" y="13432"/>
                </a:cubicBezTo>
                <a:cubicBezTo>
                  <a:pt x="2868" y="13432"/>
                  <a:pt x="3116" y="13397"/>
                  <a:pt x="3360" y="13328"/>
                </a:cubicBezTo>
                <a:lnTo>
                  <a:pt x="3389" y="13320"/>
                </a:lnTo>
                <a:cubicBezTo>
                  <a:pt x="3499" y="13644"/>
                  <a:pt x="3631" y="13959"/>
                  <a:pt x="3780" y="14262"/>
                </a:cubicBezTo>
                <a:lnTo>
                  <a:pt x="3753" y="14277"/>
                </a:lnTo>
                <a:cubicBezTo>
                  <a:pt x="3023" y="14680"/>
                  <a:pt x="2536" y="15386"/>
                  <a:pt x="2420" y="16212"/>
                </a:cubicBezTo>
                <a:cubicBezTo>
                  <a:pt x="2304" y="17037"/>
                  <a:pt x="2575" y="17849"/>
                  <a:pt x="3165" y="18439"/>
                </a:cubicBezTo>
                <a:cubicBezTo>
                  <a:pt x="3664" y="18938"/>
                  <a:pt x="4325" y="19210"/>
                  <a:pt x="5017" y="19210"/>
                </a:cubicBezTo>
                <a:cubicBezTo>
                  <a:pt x="5141" y="19210"/>
                  <a:pt x="5266" y="19202"/>
                  <a:pt x="5392" y="19182"/>
                </a:cubicBezTo>
                <a:cubicBezTo>
                  <a:pt x="6218" y="19066"/>
                  <a:pt x="6923" y="18579"/>
                  <a:pt x="7326" y="17849"/>
                </a:cubicBezTo>
                <a:lnTo>
                  <a:pt x="7342" y="17820"/>
                </a:lnTo>
                <a:cubicBezTo>
                  <a:pt x="7645" y="17969"/>
                  <a:pt x="7959" y="18101"/>
                  <a:pt x="8284" y="18209"/>
                </a:cubicBezTo>
                <a:lnTo>
                  <a:pt x="8274" y="18240"/>
                </a:lnTo>
                <a:cubicBezTo>
                  <a:pt x="8042" y="19043"/>
                  <a:pt x="8197" y="19884"/>
                  <a:pt x="8699" y="20550"/>
                </a:cubicBezTo>
                <a:cubicBezTo>
                  <a:pt x="9200" y="21217"/>
                  <a:pt x="9967" y="21600"/>
                  <a:pt x="10800" y="21600"/>
                </a:cubicBezTo>
                <a:cubicBezTo>
                  <a:pt x="11633" y="21600"/>
                  <a:pt x="12400" y="21219"/>
                  <a:pt x="12901" y="20550"/>
                </a:cubicBezTo>
                <a:cubicBezTo>
                  <a:pt x="13403" y="19884"/>
                  <a:pt x="13558" y="19043"/>
                  <a:pt x="13326" y="18240"/>
                </a:cubicBezTo>
                <a:lnTo>
                  <a:pt x="13316" y="18209"/>
                </a:lnTo>
                <a:cubicBezTo>
                  <a:pt x="13641" y="18099"/>
                  <a:pt x="13955" y="17969"/>
                  <a:pt x="14258" y="17820"/>
                </a:cubicBezTo>
                <a:lnTo>
                  <a:pt x="14274" y="17849"/>
                </a:lnTo>
                <a:cubicBezTo>
                  <a:pt x="14677" y="18579"/>
                  <a:pt x="15382" y="19066"/>
                  <a:pt x="16208" y="19182"/>
                </a:cubicBezTo>
                <a:cubicBezTo>
                  <a:pt x="16334" y="19200"/>
                  <a:pt x="16459" y="19210"/>
                  <a:pt x="16583" y="19210"/>
                </a:cubicBezTo>
                <a:cubicBezTo>
                  <a:pt x="17275" y="19210"/>
                  <a:pt x="17934" y="18938"/>
                  <a:pt x="18435" y="18439"/>
                </a:cubicBezTo>
                <a:cubicBezTo>
                  <a:pt x="19025" y="17849"/>
                  <a:pt x="19296" y="17037"/>
                  <a:pt x="19180" y="16212"/>
                </a:cubicBezTo>
                <a:cubicBezTo>
                  <a:pt x="19064" y="15386"/>
                  <a:pt x="18577" y="14680"/>
                  <a:pt x="17847" y="14277"/>
                </a:cubicBezTo>
                <a:lnTo>
                  <a:pt x="17820" y="14262"/>
                </a:lnTo>
                <a:cubicBezTo>
                  <a:pt x="17969" y="13959"/>
                  <a:pt x="18101" y="13644"/>
                  <a:pt x="18211" y="13320"/>
                </a:cubicBezTo>
                <a:lnTo>
                  <a:pt x="18240" y="13328"/>
                </a:lnTo>
                <a:cubicBezTo>
                  <a:pt x="18484" y="13399"/>
                  <a:pt x="18732" y="13432"/>
                  <a:pt x="18978" y="13432"/>
                </a:cubicBezTo>
                <a:cubicBezTo>
                  <a:pt x="19538" y="13432"/>
                  <a:pt x="20086" y="13251"/>
                  <a:pt x="20550" y="12901"/>
                </a:cubicBezTo>
                <a:cubicBezTo>
                  <a:pt x="21217" y="12400"/>
                  <a:pt x="21600" y="11633"/>
                  <a:pt x="21600" y="10800"/>
                </a:cubicBezTo>
                <a:lnTo>
                  <a:pt x="21600" y="10800"/>
                </a:lnTo>
                <a:cubicBezTo>
                  <a:pt x="21600" y="9965"/>
                  <a:pt x="21217" y="9200"/>
                  <a:pt x="20550" y="8699"/>
                </a:cubicBez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7" name="Google Shape;677;p114"/>
          <p:cNvSpPr/>
          <p:nvPr/>
        </p:nvSpPr>
        <p:spPr>
          <a:xfrm>
            <a:off x="5557267" y="3808826"/>
            <a:ext cx="1076561" cy="2303623"/>
          </a:xfrm>
          <a:custGeom>
            <a:avLst/>
            <a:gdLst/>
            <a:ahLst/>
            <a:cxnLst/>
            <a:rect l="l" t="t" r="r" b="b"/>
            <a:pathLst>
              <a:path w="18868" h="21450" extrusionOk="0">
                <a:moveTo>
                  <a:pt x="9434" y="21450"/>
                </a:moveTo>
                <a:lnTo>
                  <a:pt x="9434" y="21450"/>
                </a:lnTo>
                <a:cubicBezTo>
                  <a:pt x="3159" y="21450"/>
                  <a:pt x="-1366" y="18255"/>
                  <a:pt x="377" y="15051"/>
                </a:cubicBezTo>
                <a:lnTo>
                  <a:pt x="3167" y="9913"/>
                </a:lnTo>
                <a:lnTo>
                  <a:pt x="8305" y="450"/>
                </a:lnTo>
                <a:cubicBezTo>
                  <a:pt x="8632" y="-150"/>
                  <a:pt x="10236" y="-150"/>
                  <a:pt x="10563" y="450"/>
                </a:cubicBezTo>
                <a:lnTo>
                  <a:pt x="15701" y="9913"/>
                </a:lnTo>
                <a:lnTo>
                  <a:pt x="18491" y="15051"/>
                </a:lnTo>
                <a:cubicBezTo>
                  <a:pt x="20234" y="18255"/>
                  <a:pt x="15709" y="21450"/>
                  <a:pt x="9434" y="21450"/>
                </a:cubicBezTo>
                <a:lnTo>
                  <a:pt x="9434" y="21450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8" name="Google Shape;678;p114"/>
          <p:cNvSpPr/>
          <p:nvPr/>
        </p:nvSpPr>
        <p:spPr>
          <a:xfrm>
            <a:off x="5557267" y="1157167"/>
            <a:ext cx="1076561" cy="2303623"/>
          </a:xfrm>
          <a:custGeom>
            <a:avLst/>
            <a:gdLst/>
            <a:ahLst/>
            <a:cxnLst/>
            <a:rect l="l" t="t" r="r" b="b"/>
            <a:pathLst>
              <a:path w="18868" h="21450" extrusionOk="0">
                <a:moveTo>
                  <a:pt x="9434" y="0"/>
                </a:moveTo>
                <a:lnTo>
                  <a:pt x="9434" y="0"/>
                </a:lnTo>
                <a:cubicBezTo>
                  <a:pt x="15709" y="0"/>
                  <a:pt x="20234" y="3195"/>
                  <a:pt x="18491" y="6399"/>
                </a:cubicBezTo>
                <a:lnTo>
                  <a:pt x="15701" y="11537"/>
                </a:lnTo>
                <a:lnTo>
                  <a:pt x="10563" y="21000"/>
                </a:lnTo>
                <a:cubicBezTo>
                  <a:pt x="10236" y="21600"/>
                  <a:pt x="8632" y="21600"/>
                  <a:pt x="8305" y="21000"/>
                </a:cubicBezTo>
                <a:lnTo>
                  <a:pt x="3167" y="11537"/>
                </a:lnTo>
                <a:lnTo>
                  <a:pt x="377" y="6399"/>
                </a:lnTo>
                <a:cubicBezTo>
                  <a:pt x="-1366" y="3195"/>
                  <a:pt x="3159" y="0"/>
                  <a:pt x="9434" y="0"/>
                </a:cubicBezTo>
                <a:lnTo>
                  <a:pt x="9434" y="0"/>
                </a:lnTo>
                <a:close/>
              </a:path>
            </a:pathLst>
          </a:custGeom>
          <a:solidFill>
            <a:srgbClr val="05ACC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9" name="Google Shape;679;p114"/>
          <p:cNvSpPr/>
          <p:nvPr/>
        </p:nvSpPr>
        <p:spPr>
          <a:xfrm>
            <a:off x="3619875" y="3094559"/>
            <a:ext cx="2303623" cy="1076561"/>
          </a:xfrm>
          <a:custGeom>
            <a:avLst/>
            <a:gdLst/>
            <a:ahLst/>
            <a:cxnLst/>
            <a:rect l="l" t="t" r="r" b="b"/>
            <a:pathLst>
              <a:path w="21450" h="18868" extrusionOk="0">
                <a:moveTo>
                  <a:pt x="0" y="9434"/>
                </a:moveTo>
                <a:lnTo>
                  <a:pt x="0" y="9434"/>
                </a:lnTo>
                <a:cubicBezTo>
                  <a:pt x="0" y="3159"/>
                  <a:pt x="3195" y="-1366"/>
                  <a:pt x="6399" y="377"/>
                </a:cubicBezTo>
                <a:lnTo>
                  <a:pt x="11537" y="3167"/>
                </a:lnTo>
                <a:lnTo>
                  <a:pt x="21000" y="8305"/>
                </a:lnTo>
                <a:cubicBezTo>
                  <a:pt x="21600" y="8632"/>
                  <a:pt x="21600" y="10236"/>
                  <a:pt x="21000" y="10563"/>
                </a:cubicBezTo>
                <a:lnTo>
                  <a:pt x="11537" y="15701"/>
                </a:lnTo>
                <a:lnTo>
                  <a:pt x="6399" y="18491"/>
                </a:lnTo>
                <a:cubicBezTo>
                  <a:pt x="3195" y="20234"/>
                  <a:pt x="0" y="15709"/>
                  <a:pt x="0" y="9434"/>
                </a:cubicBezTo>
                <a:lnTo>
                  <a:pt x="0" y="9434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0" name="Google Shape;680;p114"/>
          <p:cNvSpPr/>
          <p:nvPr/>
        </p:nvSpPr>
        <p:spPr>
          <a:xfrm>
            <a:off x="6271534" y="3094559"/>
            <a:ext cx="2303623" cy="1076276"/>
          </a:xfrm>
          <a:custGeom>
            <a:avLst/>
            <a:gdLst/>
            <a:ahLst/>
            <a:cxnLst/>
            <a:rect l="l" t="t" r="r" b="b"/>
            <a:pathLst>
              <a:path w="21450" h="18863" extrusionOk="0">
                <a:moveTo>
                  <a:pt x="21450" y="9429"/>
                </a:moveTo>
                <a:lnTo>
                  <a:pt x="21450" y="9429"/>
                </a:lnTo>
                <a:cubicBezTo>
                  <a:pt x="21450" y="15704"/>
                  <a:pt x="18255" y="20229"/>
                  <a:pt x="15051" y="18486"/>
                </a:cubicBezTo>
                <a:lnTo>
                  <a:pt x="9913" y="15704"/>
                </a:lnTo>
                <a:lnTo>
                  <a:pt x="450" y="10566"/>
                </a:lnTo>
                <a:cubicBezTo>
                  <a:pt x="-150" y="10239"/>
                  <a:pt x="-150" y="8635"/>
                  <a:pt x="450" y="8308"/>
                </a:cubicBezTo>
                <a:lnTo>
                  <a:pt x="9913" y="3170"/>
                </a:lnTo>
                <a:lnTo>
                  <a:pt x="15051" y="380"/>
                </a:lnTo>
                <a:cubicBezTo>
                  <a:pt x="18251" y="-1371"/>
                  <a:pt x="21450" y="3154"/>
                  <a:pt x="21450" y="9429"/>
                </a:cubicBezTo>
                <a:lnTo>
                  <a:pt x="21450" y="9429"/>
                </a:lnTo>
                <a:close/>
              </a:path>
            </a:pathLst>
          </a:custGeom>
          <a:solidFill>
            <a:srgbClr val="4CC1E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1" name="Google Shape;681;p114"/>
          <p:cNvSpPr/>
          <p:nvPr/>
        </p:nvSpPr>
        <p:spPr>
          <a:xfrm>
            <a:off x="6201508" y="3738801"/>
            <a:ext cx="1806280" cy="1806270"/>
          </a:xfrm>
          <a:custGeom>
            <a:avLst/>
            <a:gdLst/>
            <a:ahLst/>
            <a:cxnLst/>
            <a:rect l="l" t="t" r="r" b="b"/>
            <a:pathLst>
              <a:path w="20260" h="20265" extrusionOk="0">
                <a:moveTo>
                  <a:pt x="18494" y="18496"/>
                </a:moveTo>
                <a:lnTo>
                  <a:pt x="18494" y="18496"/>
                </a:lnTo>
                <a:cubicBezTo>
                  <a:pt x="15656" y="21335"/>
                  <a:pt x="10885" y="20665"/>
                  <a:pt x="8943" y="17145"/>
                </a:cubicBezTo>
                <a:lnTo>
                  <a:pt x="5832" y="11504"/>
                </a:lnTo>
                <a:lnTo>
                  <a:pt x="99" y="1118"/>
                </a:lnTo>
                <a:cubicBezTo>
                  <a:pt x="-268" y="458"/>
                  <a:pt x="460" y="-265"/>
                  <a:pt x="1120" y="96"/>
                </a:cubicBezTo>
                <a:lnTo>
                  <a:pt x="11503" y="5832"/>
                </a:lnTo>
                <a:lnTo>
                  <a:pt x="17143" y="8943"/>
                </a:lnTo>
                <a:cubicBezTo>
                  <a:pt x="20657" y="10881"/>
                  <a:pt x="21332" y="15652"/>
                  <a:pt x="18494" y="18496"/>
                </a:cubicBezTo>
                <a:lnTo>
                  <a:pt x="18494" y="18496"/>
                </a:lnTo>
                <a:close/>
              </a:path>
            </a:pathLst>
          </a:custGeom>
          <a:solidFill>
            <a:srgbClr val="FFCC4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2" name="Google Shape;682;p114"/>
          <p:cNvSpPr/>
          <p:nvPr/>
        </p:nvSpPr>
        <p:spPr>
          <a:xfrm>
            <a:off x="4184753" y="1722045"/>
            <a:ext cx="1806280" cy="1806270"/>
          </a:xfrm>
          <a:custGeom>
            <a:avLst/>
            <a:gdLst/>
            <a:ahLst/>
            <a:cxnLst/>
            <a:rect l="l" t="t" r="r" b="b"/>
            <a:pathLst>
              <a:path w="20260" h="20265" extrusionOk="0">
                <a:moveTo>
                  <a:pt x="1767" y="1769"/>
                </a:moveTo>
                <a:lnTo>
                  <a:pt x="1767" y="1769"/>
                </a:lnTo>
                <a:cubicBezTo>
                  <a:pt x="4605" y="-1070"/>
                  <a:pt x="9376" y="-400"/>
                  <a:pt x="11318" y="3120"/>
                </a:cubicBezTo>
                <a:lnTo>
                  <a:pt x="14429" y="8761"/>
                </a:lnTo>
                <a:lnTo>
                  <a:pt x="20162" y="19147"/>
                </a:lnTo>
                <a:cubicBezTo>
                  <a:pt x="20529" y="19807"/>
                  <a:pt x="19801" y="20530"/>
                  <a:pt x="19141" y="20169"/>
                </a:cubicBezTo>
                <a:lnTo>
                  <a:pt x="8758" y="14433"/>
                </a:lnTo>
                <a:lnTo>
                  <a:pt x="3118" y="11322"/>
                </a:lnTo>
                <a:cubicBezTo>
                  <a:pt x="-396" y="9384"/>
                  <a:pt x="-1071" y="4613"/>
                  <a:pt x="1767" y="1769"/>
                </a:cubicBezTo>
                <a:lnTo>
                  <a:pt x="1767" y="1769"/>
                </a:lnTo>
                <a:close/>
              </a:path>
            </a:pathLst>
          </a:custGeom>
          <a:solidFill>
            <a:srgbClr val="F1607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3" name="Google Shape;683;p114"/>
          <p:cNvSpPr/>
          <p:nvPr/>
        </p:nvSpPr>
        <p:spPr>
          <a:xfrm>
            <a:off x="4184753" y="3738801"/>
            <a:ext cx="1806270" cy="1806280"/>
          </a:xfrm>
          <a:custGeom>
            <a:avLst/>
            <a:gdLst/>
            <a:ahLst/>
            <a:cxnLst/>
            <a:rect l="l" t="t" r="r" b="b"/>
            <a:pathLst>
              <a:path w="20265" h="20260" extrusionOk="0">
                <a:moveTo>
                  <a:pt x="1769" y="18494"/>
                </a:moveTo>
                <a:lnTo>
                  <a:pt x="1769" y="18494"/>
                </a:lnTo>
                <a:cubicBezTo>
                  <a:pt x="-1070" y="15656"/>
                  <a:pt x="-400" y="10885"/>
                  <a:pt x="3120" y="8943"/>
                </a:cubicBezTo>
                <a:lnTo>
                  <a:pt x="8761" y="5832"/>
                </a:lnTo>
                <a:lnTo>
                  <a:pt x="19147" y="99"/>
                </a:lnTo>
                <a:cubicBezTo>
                  <a:pt x="19807" y="-268"/>
                  <a:pt x="20530" y="460"/>
                  <a:pt x="20169" y="1120"/>
                </a:cubicBezTo>
                <a:lnTo>
                  <a:pt x="14433" y="11503"/>
                </a:lnTo>
                <a:lnTo>
                  <a:pt x="11322" y="17143"/>
                </a:lnTo>
                <a:cubicBezTo>
                  <a:pt x="9384" y="20657"/>
                  <a:pt x="4613" y="21332"/>
                  <a:pt x="1769" y="18494"/>
                </a:cubicBezTo>
                <a:lnTo>
                  <a:pt x="1769" y="18494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4" name="Google Shape;684;p114"/>
          <p:cNvSpPr/>
          <p:nvPr/>
        </p:nvSpPr>
        <p:spPr>
          <a:xfrm>
            <a:off x="6201508" y="1722045"/>
            <a:ext cx="1806270" cy="1806280"/>
          </a:xfrm>
          <a:custGeom>
            <a:avLst/>
            <a:gdLst/>
            <a:ahLst/>
            <a:cxnLst/>
            <a:rect l="l" t="t" r="r" b="b"/>
            <a:pathLst>
              <a:path w="20265" h="20260" extrusionOk="0">
                <a:moveTo>
                  <a:pt x="18496" y="1767"/>
                </a:moveTo>
                <a:lnTo>
                  <a:pt x="18496" y="1767"/>
                </a:lnTo>
                <a:cubicBezTo>
                  <a:pt x="21335" y="4605"/>
                  <a:pt x="20665" y="9376"/>
                  <a:pt x="17145" y="11318"/>
                </a:cubicBezTo>
                <a:lnTo>
                  <a:pt x="11504" y="14429"/>
                </a:lnTo>
                <a:lnTo>
                  <a:pt x="1118" y="20162"/>
                </a:lnTo>
                <a:cubicBezTo>
                  <a:pt x="458" y="20529"/>
                  <a:pt x="-265" y="19801"/>
                  <a:pt x="96" y="19141"/>
                </a:cubicBezTo>
                <a:lnTo>
                  <a:pt x="5832" y="8758"/>
                </a:lnTo>
                <a:lnTo>
                  <a:pt x="8943" y="3118"/>
                </a:lnTo>
                <a:cubicBezTo>
                  <a:pt x="10886" y="-395"/>
                  <a:pt x="15657" y="-1071"/>
                  <a:pt x="18496" y="1767"/>
                </a:cubicBezTo>
                <a:lnTo>
                  <a:pt x="18496" y="1767"/>
                </a:lnTo>
                <a:close/>
              </a:path>
            </a:pathLst>
          </a:custGeom>
          <a:solidFill>
            <a:srgbClr val="F7931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85" name="Google Shape;685;p1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78024" y="1361247"/>
            <a:ext cx="612902" cy="61290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6" name="Google Shape;686;p114"/>
          <p:cNvSpPr txBox="1"/>
          <p:nvPr/>
        </p:nvSpPr>
        <p:spPr>
          <a:xfrm>
            <a:off x="8575163" y="4991785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A576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Intercom</a:t>
            </a:r>
            <a:endParaRPr lang="en-US" b="1">
              <a:solidFill>
                <a:srgbClr val="A576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7" name="Google Shape;687;p114"/>
          <p:cNvSpPr txBox="1"/>
          <p:nvPr/>
        </p:nvSpPr>
        <p:spPr>
          <a:xfrm>
            <a:off x="6784988" y="1076374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5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Support Tool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8" name="Google Shape;688;p114"/>
          <p:cNvSpPr txBox="1"/>
          <p:nvPr/>
        </p:nvSpPr>
        <p:spPr>
          <a:xfrm>
            <a:off x="8334301" y="2155086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96F0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Salesforce</a:t>
            </a:r>
            <a:endParaRPr lang="en-US" b="1">
              <a:solidFill>
                <a:srgbClr val="C96F07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9" name="Google Shape;689;p114"/>
          <p:cNvSpPr txBox="1"/>
          <p:nvPr/>
        </p:nvSpPr>
        <p:spPr>
          <a:xfrm>
            <a:off x="8855651" y="3489474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A1D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Chargebee</a:t>
            </a:r>
            <a:endParaRPr lang="en-US" b="1">
              <a:solidFill>
                <a:srgbClr val="13A1D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90" name="Google Shape;690;p1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85775" y="1899421"/>
            <a:ext cx="601875" cy="6018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114" descr="Salesforce " title="Salesforce 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192888" y="2004188"/>
            <a:ext cx="609600" cy="60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11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664100" y="3383225"/>
            <a:ext cx="670200" cy="52028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11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255717" y="4785140"/>
            <a:ext cx="483975" cy="483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4" name="Google Shape;694;p114" descr="Aircall logo thumbnail transparent PNG - Stick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801775" y="5291526"/>
            <a:ext cx="502355" cy="52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1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385775" y="4849400"/>
            <a:ext cx="502350" cy="5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14"/>
          <p:cNvSpPr txBox="1"/>
          <p:nvPr/>
        </p:nvSpPr>
        <p:spPr>
          <a:xfrm>
            <a:off x="2721352" y="3738799"/>
            <a:ext cx="73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7030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Forms</a:t>
            </a:r>
            <a:endParaRPr>
              <a:solidFill>
                <a:srgbClr val="7030A0"/>
              </a:solidFill>
            </a:endParaRPr>
          </a:p>
        </p:txBody>
      </p:sp>
      <p:pic>
        <p:nvPicPr>
          <p:cNvPr id="697" name="Google Shape;697;p114" descr="Contact form " title="Contact form 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854700" y="337055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1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99100" y="1367875"/>
            <a:ext cx="3361100" cy="49692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10" name="Google Shape;1410;p15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11" name="Google Shape;1411;p15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2" name="Google Shape;1412;p158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13" name="Google Shape;1413;p15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Collateral Printing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14" name="Google Shape;1414;p158"/>
          <p:cNvSpPr/>
          <p:nvPr/>
        </p:nvSpPr>
        <p:spPr>
          <a:xfrm>
            <a:off x="3419900" y="1626775"/>
            <a:ext cx="2532900" cy="506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415" name="Google Shape;1415;p158"/>
          <p:cNvCxnSpPr>
            <a:endCxn id="1414" idx="3"/>
          </p:cNvCxnSpPr>
          <p:nvPr/>
        </p:nvCxnSpPr>
        <p:spPr>
          <a:xfrm flipH="1">
            <a:off x="5952800" y="1872475"/>
            <a:ext cx="2194800" cy="7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6" name="Google Shape;1416;p158"/>
          <p:cNvSpPr/>
          <p:nvPr/>
        </p:nvSpPr>
        <p:spPr>
          <a:xfrm>
            <a:off x="8122950" y="1536350"/>
            <a:ext cx="3273900" cy="1960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will submit this form once QR collaterals has been created using Adobe Illustrator.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17" name="Google Shape;1417;p158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1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31325" y="1454675"/>
            <a:ext cx="5096029" cy="4420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23" name="Google Shape;1423;p15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24" name="Google Shape;1424;p15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25" name="Google Shape;1425;p15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26" name="Google Shape;1426;p15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Collateral Printing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27" name="Google Shape;1427;p159"/>
          <p:cNvSpPr/>
          <p:nvPr/>
        </p:nvSpPr>
        <p:spPr>
          <a:xfrm>
            <a:off x="2241750" y="2184825"/>
            <a:ext cx="3115800" cy="506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428" name="Google Shape;1428;p159"/>
          <p:cNvCxnSpPr>
            <a:endCxn id="1427" idx="3"/>
          </p:cNvCxnSpPr>
          <p:nvPr/>
        </p:nvCxnSpPr>
        <p:spPr>
          <a:xfrm flipH="1">
            <a:off x="5357550" y="2430525"/>
            <a:ext cx="2194800" cy="7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9" name="Google Shape;1429;p159"/>
          <p:cNvSpPr/>
          <p:nvPr/>
        </p:nvSpPr>
        <p:spPr>
          <a:xfrm>
            <a:off x="7552350" y="1696750"/>
            <a:ext cx="3273900" cy="1960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Merchants are required to submit this form in case in need for Group Training.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30" name="Google Shape;1430;p159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60"/>
          <p:cNvSpPr txBox="1"/>
          <p:nvPr/>
        </p:nvSpPr>
        <p:spPr>
          <a:xfrm>
            <a:off x="719404" y="4677139"/>
            <a:ext cx="6872887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36" name="Google Shape;1436;p160"/>
          <p:cNvPicPr preferRelativeResize="0"/>
          <p:nvPr/>
        </p:nvPicPr>
        <p:blipFill rotWithShape="1">
          <a:blip r:embed="rId1"/>
          <a:srcRect l="11039" t="2837" r="9074" b="8652"/>
          <a:stretch>
            <a:fillRect/>
          </a:stretch>
        </p:blipFill>
        <p:spPr>
          <a:xfrm>
            <a:off x="-1" y="-597"/>
            <a:ext cx="6589059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60" descr="Process Mining | Logistics"/>
          <p:cNvPicPr preferRelativeResize="0"/>
          <p:nvPr/>
        </p:nvPicPr>
        <p:blipFill rotWithShape="1">
          <a:blip r:embed="rId2"/>
          <a:srcRect l="4401" t="12290" r="4529" b="14099"/>
          <a:stretch>
            <a:fillRect/>
          </a:stretch>
        </p:blipFill>
        <p:spPr>
          <a:xfrm>
            <a:off x="6589059" y="-597"/>
            <a:ext cx="5459602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60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78476" y="615998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39" name="Google Shape;1439;p160"/>
          <p:cNvSpPr txBox="1"/>
          <p:nvPr/>
        </p:nvSpPr>
        <p:spPr>
          <a:xfrm>
            <a:off x="719400" y="5716750"/>
            <a:ext cx="452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Supply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161" descr="logo"/>
          <p:cNvPicPr preferRelativeResize="0"/>
          <p:nvPr/>
        </p:nvPicPr>
        <p:blipFill rotWithShape="1">
          <a:blip r:embed="rId1"/>
          <a:srcRect l="4149" t="3112" r="4140" b="7694"/>
          <a:stretch>
            <a:fillRect/>
          </a:stretch>
        </p:blipFill>
        <p:spPr>
          <a:xfrm>
            <a:off x="10697746" y="78218"/>
            <a:ext cx="930179" cy="9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6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6" name="Google Shape;1446;p161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47" name="Google Shape;1447;p161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448" name="Google Shape;1448;p161"/>
          <p:cNvGrpSpPr/>
          <p:nvPr/>
        </p:nvGrpSpPr>
        <p:grpSpPr>
          <a:xfrm>
            <a:off x="1099919" y="1505843"/>
            <a:ext cx="2224522" cy="2504594"/>
            <a:chOff x="693494" y="1580744"/>
            <a:chExt cx="2731765" cy="3091073"/>
          </a:xfrm>
        </p:grpSpPr>
        <p:sp>
          <p:nvSpPr>
            <p:cNvPr id="1449" name="Google Shape;1449;p161"/>
            <p:cNvSpPr/>
            <p:nvPr/>
          </p:nvSpPr>
          <p:spPr>
            <a:xfrm>
              <a:off x="693494" y="2264004"/>
              <a:ext cx="2731765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0" name="Google Shape;1450;p161"/>
            <p:cNvSpPr/>
            <p:nvPr/>
          </p:nvSpPr>
          <p:spPr>
            <a:xfrm>
              <a:off x="693495" y="1580744"/>
              <a:ext cx="2731763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451" name="Google Shape;1451;p161" descr="Vendor 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615291" y="2422642"/>
              <a:ext cx="904040" cy="904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2" name="Google Shape;1452;p161"/>
            <p:cNvSpPr txBox="1"/>
            <p:nvPr/>
          </p:nvSpPr>
          <p:spPr>
            <a:xfrm>
              <a:off x="1301103" y="3278184"/>
              <a:ext cx="1516545" cy="417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Introduction</a:t>
              </a:r>
              <a:endParaRPr lang="en-US" sz="16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453" name="Google Shape;1453;p161"/>
          <p:cNvGrpSpPr/>
          <p:nvPr/>
        </p:nvGrpSpPr>
        <p:grpSpPr>
          <a:xfrm>
            <a:off x="3769449" y="2758140"/>
            <a:ext cx="2224522" cy="2504594"/>
            <a:chOff x="3089959" y="3326682"/>
            <a:chExt cx="2224522" cy="2504594"/>
          </a:xfrm>
        </p:grpSpPr>
        <p:grpSp>
          <p:nvGrpSpPr>
            <p:cNvPr id="1454" name="Google Shape;1454;p161"/>
            <p:cNvGrpSpPr/>
            <p:nvPr/>
          </p:nvGrpSpPr>
          <p:grpSpPr>
            <a:xfrm>
              <a:off x="3089959" y="3326682"/>
              <a:ext cx="2224522" cy="2504594"/>
              <a:chOff x="693494" y="1580744"/>
              <a:chExt cx="2731765" cy="3091073"/>
            </a:xfrm>
          </p:grpSpPr>
          <p:sp>
            <p:nvSpPr>
              <p:cNvPr id="1455" name="Google Shape;1455;p161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800E7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6" name="Google Shape;1456;p161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7" name="Google Shape;1457;p161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Oracle Netsuite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458" name="Google Shape;1458;p1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803873" y="4065980"/>
              <a:ext cx="796694" cy="7464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9" name="Google Shape;1459;p161"/>
          <p:cNvGrpSpPr/>
          <p:nvPr/>
        </p:nvGrpSpPr>
        <p:grpSpPr>
          <a:xfrm>
            <a:off x="9108509" y="2758140"/>
            <a:ext cx="2224522" cy="2504594"/>
            <a:chOff x="9104843" y="3242589"/>
            <a:chExt cx="2224522" cy="2504594"/>
          </a:xfrm>
        </p:grpSpPr>
        <p:grpSp>
          <p:nvGrpSpPr>
            <p:cNvPr id="1460" name="Google Shape;1460;p161"/>
            <p:cNvGrpSpPr/>
            <p:nvPr/>
          </p:nvGrpSpPr>
          <p:grpSpPr>
            <a:xfrm>
              <a:off x="9104843" y="3242589"/>
              <a:ext cx="2224522" cy="2504594"/>
              <a:chOff x="693494" y="1580744"/>
              <a:chExt cx="2731765" cy="3091073"/>
            </a:xfrm>
          </p:grpSpPr>
          <p:sp>
            <p:nvSpPr>
              <p:cNvPr id="1461" name="Google Shape;1461;p161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C9700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2" name="Google Shape;1462;p161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3" name="Google Shape;1463;p161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Delivery Issue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464" name="Google Shape;1464;p161" descr="Damaged shipment Images, Stock Photos &amp; Vectors | Shutterstock"/>
            <p:cNvPicPr preferRelativeResize="0"/>
            <p:nvPr/>
          </p:nvPicPr>
          <p:blipFill rotWithShape="1">
            <a:blip r:embed="rId4"/>
            <a:srcRect l="11307" t="2480" r="8822" b="13306"/>
            <a:stretch>
              <a:fillRect/>
            </a:stretch>
          </p:blipFill>
          <p:spPr>
            <a:xfrm>
              <a:off x="9872258" y="3987285"/>
              <a:ext cx="689691" cy="7224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5" name="Google Shape;1465;p161"/>
          <p:cNvGrpSpPr/>
          <p:nvPr/>
        </p:nvGrpSpPr>
        <p:grpSpPr>
          <a:xfrm>
            <a:off x="6438967" y="1582095"/>
            <a:ext cx="2224475" cy="2504681"/>
            <a:chOff x="693494" y="1580744"/>
            <a:chExt cx="2731763" cy="3091054"/>
          </a:xfrm>
        </p:grpSpPr>
        <p:sp>
          <p:nvSpPr>
            <p:cNvPr id="1466" name="Google Shape;1466;p161"/>
            <p:cNvSpPr/>
            <p:nvPr/>
          </p:nvSpPr>
          <p:spPr>
            <a:xfrm>
              <a:off x="693494" y="226400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7" name="Google Shape;1467;p161"/>
            <p:cNvSpPr/>
            <p:nvPr/>
          </p:nvSpPr>
          <p:spPr>
            <a:xfrm>
              <a:off x="693495" y="158074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8" name="Google Shape;1468;p161"/>
            <p:cNvSpPr txBox="1"/>
            <p:nvPr/>
          </p:nvSpPr>
          <p:spPr>
            <a:xfrm>
              <a:off x="997300" y="3448704"/>
              <a:ext cx="2124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Salesforce</a:t>
              </a:r>
              <a:endPara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469" name="Google Shape;1469;p161"/>
          <p:cNvPicPr preferRelativeResize="0"/>
          <p:nvPr/>
        </p:nvPicPr>
        <p:blipFill rotWithShape="1">
          <a:blip r:embed="rId5"/>
          <a:srcRect l="23089" t="16090" r="24108" b="14791"/>
          <a:stretch>
            <a:fillRect/>
          </a:stretch>
        </p:blipFill>
        <p:spPr>
          <a:xfrm>
            <a:off x="7070488" y="2338999"/>
            <a:ext cx="961454" cy="7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62"/>
          <p:cNvSpPr/>
          <p:nvPr/>
        </p:nvSpPr>
        <p:spPr>
          <a:xfrm>
            <a:off x="6336450" y="4600725"/>
            <a:ext cx="5070600" cy="14562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6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476" name="Google Shape;1476;p162"/>
          <p:cNvGrpSpPr/>
          <p:nvPr/>
        </p:nvGrpSpPr>
        <p:grpSpPr>
          <a:xfrm>
            <a:off x="626824" y="2359178"/>
            <a:ext cx="7015081" cy="4094028"/>
            <a:chOff x="4727901" y="1068849"/>
            <a:chExt cx="6446499" cy="3717450"/>
          </a:xfrm>
        </p:grpSpPr>
        <p:pic>
          <p:nvPicPr>
            <p:cNvPr id="1477" name="Google Shape;1477;p162"/>
            <p:cNvPicPr preferRelativeResize="0"/>
            <p:nvPr/>
          </p:nvPicPr>
          <p:blipFill rotWithShape="1">
            <a:blip r:embed="rId2"/>
            <a:srcRect b="54987"/>
            <a:stretch>
              <a:fillRect/>
            </a:stretch>
          </p:blipFill>
          <p:spPr>
            <a:xfrm>
              <a:off x="4727901" y="1068849"/>
              <a:ext cx="6446499" cy="1671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478" name="Google Shape;1478;p16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173600" y="2875150"/>
              <a:ext cx="3437878" cy="19111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479" name="Google Shape;1479;p162"/>
          <p:cNvSpPr txBox="1"/>
          <p:nvPr/>
        </p:nvSpPr>
        <p:spPr>
          <a:xfrm>
            <a:off x="472031" y="1232513"/>
            <a:ext cx="7109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Look out for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latest announcements on updates related to: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Chain: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Hardware related updates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Business Process: 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ork process updates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80" name="Google Shape;1480;p162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81" name="Google Shape;1481;p162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482" name="Google Shape;1482;p162" descr="Vendor 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62"/>
          <p:cNvSpPr txBox="1"/>
          <p:nvPr/>
        </p:nvSpPr>
        <p:spPr>
          <a:xfrm>
            <a:off x="6540279" y="4844383"/>
            <a:ext cx="40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Workplace</a:t>
            </a:r>
            <a:r>
              <a:rPr lang="en-US" sz="13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r>
              <a:rPr lang="en-US" sz="1300" b="1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CPM Announcement</a:t>
            </a:r>
            <a:endParaRPr sz="13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84" name="Google Shape;1484;p162"/>
          <p:cNvSpPr txBox="1"/>
          <p:nvPr/>
        </p:nvSpPr>
        <p:spPr>
          <a:xfrm>
            <a:off x="6602638" y="5290775"/>
            <a:ext cx="4609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</a:t>
            </a:r>
            <a:r>
              <a:rPr lang="en-US" sz="1000" i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Like</a:t>
            </a:r>
            <a:r>
              <a:rPr lang="en-US" sz="1000" i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acknowledgement or post question related on the topic posted by the CPM Team</a:t>
            </a:r>
            <a:endParaRPr sz="1000" i="1"/>
          </a:p>
        </p:txBody>
      </p:sp>
      <p:sp>
        <p:nvSpPr>
          <p:cNvPr id="1485" name="Google Shape;1485;p162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63"/>
          <p:cNvSpPr/>
          <p:nvPr/>
        </p:nvSpPr>
        <p:spPr>
          <a:xfrm>
            <a:off x="6223025" y="228345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1" name="Google Shape;1491;p163"/>
          <p:cNvSpPr/>
          <p:nvPr/>
        </p:nvSpPr>
        <p:spPr>
          <a:xfrm>
            <a:off x="845374" y="229240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2" name="Google Shape;1492;p16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163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94" name="Google Shape;1494;p163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5" name="Google Shape;1495;p16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48345" y="2865512"/>
            <a:ext cx="1317550" cy="6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163"/>
          <p:cNvPicPr preferRelativeResize="0"/>
          <p:nvPr/>
        </p:nvPicPr>
        <p:blipFill rotWithShape="1">
          <a:blip r:embed="rId2"/>
          <a:srcRect t="26958" b="28335"/>
          <a:stretch>
            <a:fillRect/>
          </a:stretch>
        </p:blipFill>
        <p:spPr>
          <a:xfrm>
            <a:off x="3566182" y="2783400"/>
            <a:ext cx="1678220" cy="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163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548638" y="1808450"/>
            <a:ext cx="1434734" cy="8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6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28323" y="3039872"/>
            <a:ext cx="1317550" cy="3757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163"/>
          <p:cNvSpPr txBox="1"/>
          <p:nvPr/>
        </p:nvSpPr>
        <p:spPr>
          <a:xfrm>
            <a:off x="1489693" y="1153753"/>
            <a:ext cx="8890500" cy="492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Vendors Used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00" name="Google Shape;1500;p16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025458" y="3015280"/>
            <a:ext cx="1317551" cy="4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63" descr="Imag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886580" y="1822413"/>
            <a:ext cx="1434733" cy="88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63" descr="Vendor 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163"/>
          <p:cNvSpPr/>
          <p:nvPr/>
        </p:nvSpPr>
        <p:spPr>
          <a:xfrm>
            <a:off x="3473775" y="4670738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4" name="Google Shape;1504;p16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6888" y="5297350"/>
            <a:ext cx="1040475" cy="103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63" descr="Image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276200" y="4230788"/>
            <a:ext cx="1317563" cy="8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63"/>
          <p:cNvPicPr preferRelativeResize="0"/>
          <p:nvPr/>
        </p:nvPicPr>
        <p:blipFill rotWithShape="1">
          <a:blip r:embed="rId10"/>
          <a:srcRect t="14059" b="12178"/>
          <a:stretch>
            <a:fillRect/>
          </a:stretch>
        </p:blipFill>
        <p:spPr>
          <a:xfrm>
            <a:off x="4279625" y="5328325"/>
            <a:ext cx="1404200" cy="10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63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602550" y="2568950"/>
            <a:ext cx="1317549" cy="13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6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13" name="Google Shape;1513;p16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33881" y="1600775"/>
            <a:ext cx="8202210" cy="36564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14" name="Google Shape;1514;p164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Oracle Netsuite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15" name="Google Shape;1515;p164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6" name="Google Shape;1516;p164"/>
          <p:cNvSpPr txBox="1"/>
          <p:nvPr/>
        </p:nvSpPr>
        <p:spPr>
          <a:xfrm>
            <a:off x="1833881" y="5520731"/>
            <a:ext cx="8202210" cy="4924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Dashboard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17" name="Google Shape;1517;p1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6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23" name="Google Shape;1523;p16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Quotation &amp; Order Creation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24" name="Google Shape;1524;p16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25" name="Google Shape;1525;p165"/>
          <p:cNvCxnSpPr>
            <a:stCxn id="1526" idx="2"/>
            <a:endCxn id="1527" idx="0"/>
          </p:cNvCxnSpPr>
          <p:nvPr/>
        </p:nvCxnSpPr>
        <p:spPr>
          <a:xfrm>
            <a:off x="5354103" y="2611115"/>
            <a:ext cx="0" cy="38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6" name="Google Shape;1526;p165"/>
          <p:cNvSpPr/>
          <p:nvPr/>
        </p:nvSpPr>
        <p:spPr>
          <a:xfrm>
            <a:off x="4780780" y="1990997"/>
            <a:ext cx="1146645" cy="6201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Attach Payment Slip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27" name="Google Shape;1527;p165"/>
          <p:cNvSpPr/>
          <p:nvPr/>
        </p:nvSpPr>
        <p:spPr>
          <a:xfrm>
            <a:off x="4780780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Approve and activate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28" name="Google Shape;1528;p165"/>
          <p:cNvSpPr/>
          <p:nvPr/>
        </p:nvSpPr>
        <p:spPr>
          <a:xfrm>
            <a:off x="6223785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Sync into Netsuite Sales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29" name="Google Shape;1529;p165"/>
          <p:cNvSpPr/>
          <p:nvPr/>
        </p:nvSpPr>
        <p:spPr>
          <a:xfrm>
            <a:off x="6104675" y="4815100"/>
            <a:ext cx="13848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Process SO &amp; </a:t>
            </a: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Arrange Hardware Delivery. 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0" name="Google Shape;1530;p165"/>
          <p:cNvSpPr/>
          <p:nvPr/>
        </p:nvSpPr>
        <p:spPr>
          <a:xfrm>
            <a:off x="7768950" y="4815075"/>
            <a:ext cx="18639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delivery details (tracking link or number) will be synced into SF through integration on daily basis </a:t>
            </a:r>
            <a:b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(Salesforce x Vendor Gsheet Integration)</a:t>
            </a:r>
            <a:endParaRPr sz="800" b="0" i="0" u="non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1" name="Google Shape;1531;p165"/>
          <p:cNvSpPr/>
          <p:nvPr/>
        </p:nvSpPr>
        <p:spPr>
          <a:xfrm>
            <a:off x="3354298" y="1996907"/>
            <a:ext cx="1146645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Order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532" name="Google Shape;1532;p165"/>
          <p:cNvCxnSpPr>
            <a:stCxn id="1531" idx="3"/>
            <a:endCxn id="1526" idx="1"/>
          </p:cNvCxnSpPr>
          <p:nvPr/>
        </p:nvCxnSpPr>
        <p:spPr>
          <a:xfrm>
            <a:off x="4500943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3" name="Google Shape;1533;p165"/>
          <p:cNvSpPr/>
          <p:nvPr/>
        </p:nvSpPr>
        <p:spPr>
          <a:xfrm>
            <a:off x="6135110" y="3828263"/>
            <a:ext cx="1323993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Update Netsuite 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Memo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as Software / Hardware / Software + Hardware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4" name="Google Shape;1534;p165"/>
          <p:cNvSpPr/>
          <p:nvPr/>
        </p:nvSpPr>
        <p:spPr>
          <a:xfrm>
            <a:off x="598876" y="1996907"/>
            <a:ext cx="1146698" cy="608298"/>
          </a:xfrm>
          <a:prstGeom prst="flowChartPredefinedProcess">
            <a:avLst/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Quote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535" name="Google Shape;1535;p165"/>
          <p:cNvCxnSpPr>
            <a:stCxn id="1536" idx="3"/>
            <a:endCxn id="1531" idx="1"/>
          </p:cNvCxnSpPr>
          <p:nvPr/>
        </p:nvCxnSpPr>
        <p:spPr>
          <a:xfrm>
            <a:off x="3074461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6" name="Google Shape;1536;p165"/>
          <p:cNvSpPr/>
          <p:nvPr/>
        </p:nvSpPr>
        <p:spPr>
          <a:xfrm>
            <a:off x="1927763" y="1996907"/>
            <a:ext cx="1146698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Quote &amp; follow up payment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537" name="Google Shape;1537;p165"/>
          <p:cNvCxnSpPr>
            <a:stCxn id="1534" idx="3"/>
            <a:endCxn id="1536" idx="1"/>
          </p:cNvCxnSpPr>
          <p:nvPr/>
        </p:nvCxnSpPr>
        <p:spPr>
          <a:xfrm>
            <a:off x="1745574" y="2301056"/>
            <a:ext cx="18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8" name="Google Shape;1538;p165"/>
          <p:cNvSpPr/>
          <p:nvPr/>
        </p:nvSpPr>
        <p:spPr>
          <a:xfrm>
            <a:off x="9170912" y="3828264"/>
            <a:ext cx="13602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 SO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9" name="Google Shape;1539;p165"/>
          <p:cNvSpPr/>
          <p:nvPr/>
        </p:nvSpPr>
        <p:spPr>
          <a:xfrm>
            <a:off x="10774521" y="3828264"/>
            <a:ext cx="13239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Genera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 invoice and send to merchant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540" name="Google Shape;1540;p165"/>
          <p:cNvCxnSpPr>
            <a:stCxn id="1527" idx="3"/>
            <a:endCxn id="1528" idx="1"/>
          </p:cNvCxnSpPr>
          <p:nvPr/>
        </p:nvCxnSpPr>
        <p:spPr>
          <a:xfrm>
            <a:off x="5927425" y="3309189"/>
            <a:ext cx="296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1" name="Google Shape;1541;p165"/>
          <p:cNvCxnSpPr>
            <a:stCxn id="1528" idx="2"/>
            <a:endCxn id="1533" idx="0"/>
          </p:cNvCxnSpPr>
          <p:nvPr/>
        </p:nvCxnSpPr>
        <p:spPr>
          <a:xfrm>
            <a:off x="6797108" y="3622520"/>
            <a:ext cx="0" cy="20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542;p165"/>
          <p:cNvCxnSpPr>
            <a:stCxn id="1533" idx="2"/>
            <a:endCxn id="1529" idx="0"/>
          </p:cNvCxnSpPr>
          <p:nvPr/>
        </p:nvCxnSpPr>
        <p:spPr>
          <a:xfrm>
            <a:off x="6797107" y="4454924"/>
            <a:ext cx="0" cy="36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3" name="Google Shape;1543;p165"/>
          <p:cNvCxnSpPr>
            <a:stCxn id="1529" idx="3"/>
          </p:cNvCxnSpPr>
          <p:nvPr/>
        </p:nvCxnSpPr>
        <p:spPr>
          <a:xfrm rot="10800000" flipH="1">
            <a:off x="7489475" y="5297800"/>
            <a:ext cx="2652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4" name="Google Shape;1544;p165"/>
          <p:cNvCxnSpPr>
            <a:stCxn id="1538" idx="3"/>
            <a:endCxn id="1539" idx="1"/>
          </p:cNvCxnSpPr>
          <p:nvPr/>
        </p:nvCxnSpPr>
        <p:spPr>
          <a:xfrm>
            <a:off x="10531112" y="4141614"/>
            <a:ext cx="24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5" name="Google Shape;1545;p165"/>
          <p:cNvCxnSpPr>
            <a:stCxn id="1530" idx="3"/>
            <a:endCxn id="1538" idx="2"/>
          </p:cNvCxnSpPr>
          <p:nvPr/>
        </p:nvCxnSpPr>
        <p:spPr>
          <a:xfrm rot="10800000" flipH="1">
            <a:off x="9632850" y="4455075"/>
            <a:ext cx="218100" cy="847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6" name="Google Shape;1546;p165"/>
          <p:cNvCxnSpPr/>
          <p:nvPr/>
        </p:nvCxnSpPr>
        <p:spPr>
          <a:xfrm>
            <a:off x="476472" y="2793882"/>
            <a:ext cx="11548742" cy="960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47" name="Google Shape;1547;p165"/>
          <p:cNvCxnSpPr/>
          <p:nvPr/>
        </p:nvCxnSpPr>
        <p:spPr>
          <a:xfrm>
            <a:off x="476472" y="4635011"/>
            <a:ext cx="1154874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48" name="Google Shape;1548;p165"/>
          <p:cNvCxnSpPr/>
          <p:nvPr/>
        </p:nvCxnSpPr>
        <p:spPr>
          <a:xfrm flipH="1">
            <a:off x="5981147" y="1864977"/>
            <a:ext cx="34953" cy="38384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49" name="Google Shape;1549;p165"/>
          <p:cNvSpPr/>
          <p:nvPr/>
        </p:nvSpPr>
        <p:spPr>
          <a:xfrm>
            <a:off x="552440" y="1520645"/>
            <a:ext cx="5374985" cy="35747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0" name="Google Shape;1550;p165"/>
          <p:cNvSpPr/>
          <p:nvPr/>
        </p:nvSpPr>
        <p:spPr>
          <a:xfrm>
            <a:off x="6135110" y="1520645"/>
            <a:ext cx="5885428" cy="35747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Netsuite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1" name="Google Shape;1551;p165"/>
          <p:cNvSpPr/>
          <p:nvPr/>
        </p:nvSpPr>
        <p:spPr>
          <a:xfrm rot="-5400000">
            <a:off x="-155541" y="2152460"/>
            <a:ext cx="906156" cy="357475"/>
          </a:xfrm>
          <a:prstGeom prst="roundRect">
            <a:avLst>
              <a:gd name="adj" fmla="val 16667"/>
            </a:avLst>
          </a:prstGeom>
          <a:solidFill>
            <a:srgbClr val="902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/ Success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2" name="Google Shape;1552;p165"/>
          <p:cNvSpPr/>
          <p:nvPr/>
        </p:nvSpPr>
        <p:spPr>
          <a:xfrm rot="-5400000">
            <a:off x="-608620" y="3540513"/>
            <a:ext cx="1812315" cy="357475"/>
          </a:xfrm>
          <a:prstGeom prst="roundRect">
            <a:avLst>
              <a:gd name="adj" fmla="val 16667"/>
            </a:avLst>
          </a:prstGeom>
          <a:solidFill>
            <a:srgbClr val="D8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Finance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3" name="Google Shape;1553;p165"/>
          <p:cNvSpPr/>
          <p:nvPr/>
        </p:nvSpPr>
        <p:spPr>
          <a:xfrm rot="-5400000">
            <a:off x="-227457" y="4999718"/>
            <a:ext cx="1049989" cy="357475"/>
          </a:xfrm>
          <a:prstGeom prst="roundRect">
            <a:avLst>
              <a:gd name="adj" fmla="val 16667"/>
            </a:avLst>
          </a:prstGeom>
          <a:solidFill>
            <a:srgbClr val="FF9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54" name="Google Shape;1554;p16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165"/>
          <p:cNvSpPr txBox="1"/>
          <p:nvPr/>
        </p:nvSpPr>
        <p:spPr>
          <a:xfrm>
            <a:off x="0" y="6519850"/>
            <a:ext cx="1323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 = Sales Order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6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1" name="Google Shape;1561;p166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2" name="Google Shape;1562;p166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Tracking Number in Salesforce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63" name="Google Shape;1563;p166" descr="Vendo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6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65" name="Google Shape;1565;p166"/>
          <p:cNvSpPr txBox="1"/>
          <p:nvPr/>
        </p:nvSpPr>
        <p:spPr>
          <a:xfrm>
            <a:off x="2988642" y="5105150"/>
            <a:ext cx="5820300" cy="15393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 Salesforce to search for Supply Chain information such as 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Transport Type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Tracking Number / Tracking Link 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Delivery Status &amp; Timestamp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 order dashboard - </a:t>
            </a:r>
            <a:r>
              <a:rPr lang="en-US" sz="1200" u="sng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Here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66" name="Google Shape;1566;p16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69700" y="1179375"/>
            <a:ext cx="5820429" cy="38374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7" name="Google Shape;1567;p166"/>
          <p:cNvSpPr/>
          <p:nvPr/>
        </p:nvSpPr>
        <p:spPr>
          <a:xfrm>
            <a:off x="3944400" y="3182358"/>
            <a:ext cx="1129500" cy="2400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68" name="Google Shape;1568;p166"/>
          <p:cNvPicPr preferRelativeResize="0"/>
          <p:nvPr/>
        </p:nvPicPr>
        <p:blipFill rotWithShape="1">
          <a:blip r:embed="rId5"/>
          <a:srcRect l="1477" r="1341" b="8809"/>
          <a:stretch>
            <a:fillRect/>
          </a:stretch>
        </p:blipFill>
        <p:spPr>
          <a:xfrm>
            <a:off x="3051913" y="2919825"/>
            <a:ext cx="5655977" cy="2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66"/>
          <p:cNvSpPr/>
          <p:nvPr/>
        </p:nvSpPr>
        <p:spPr>
          <a:xfrm>
            <a:off x="3944400" y="3182350"/>
            <a:ext cx="1800000" cy="6261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70" name="Google Shape;1570;p166"/>
          <p:cNvCxnSpPr>
            <a:endCxn id="1568" idx="2"/>
          </p:cNvCxnSpPr>
          <p:nvPr/>
        </p:nvCxnSpPr>
        <p:spPr>
          <a:xfrm rot="-5400000" flipH="1">
            <a:off x="4754301" y="3891225"/>
            <a:ext cx="1208400" cy="1042800"/>
          </a:xfrm>
          <a:prstGeom prst="bentConnector3">
            <a:avLst>
              <a:gd name="adj1" fmla="val 57605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6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6" name="Google Shape;1576;p167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Hardware Delivery 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1577" name="Google Shape;1577;p167"/>
          <p:cNvGraphicFramePr/>
          <p:nvPr/>
        </p:nvGraphicFramePr>
        <p:xfrm>
          <a:off x="362233" y="3984517"/>
          <a:ext cx="1074265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{3C0D5E1D-06BD-4815-9D91-8A572733EFE7}</a:tableStyleId>
              </a:tblPr>
              <a:tblGrid>
                <a:gridCol w="2316700"/>
                <a:gridCol w="2808650"/>
                <a:gridCol w="2808650"/>
                <a:gridCol w="2808650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State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Portal Request Date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(by StoreHub)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Appointment Contact Day By Engineer 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working day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r>
                        <a:rPr lang="en-US" sz="9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Target Engineer Appointment Date 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(Depending on agreed Date)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326125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Selangor / KL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707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day after next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241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Kelantan /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Terengganu / Kedah (</a:t>
                      </a:r>
                      <a:r>
                        <a:rPr lang="en-US" sz="1000" i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Weekend: Friday &amp; Saturday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972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(day after next)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578" name="Google Shape;1578;p16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aphicFrame>
        <p:nvGraphicFramePr>
          <p:cNvPr id="1579" name="Google Shape;1579;p167"/>
          <p:cNvGraphicFramePr/>
          <p:nvPr/>
        </p:nvGraphicFramePr>
        <p:xfrm>
          <a:off x="362217" y="1195783"/>
          <a:ext cx="10742650" cy="3000000"/>
        </p:xfrm>
        <a:graphic>
          <a:graphicData uri="http://schemas.openxmlformats.org/drawingml/2006/table">
            <a:tbl>
              <a:tblPr>
                <a:noFill/>
                <a:tableStyleId>{F447F36D-1F20-4472-A09D-B48D30D78FB2}</a:tableStyleId>
              </a:tblPr>
              <a:tblGrid>
                <a:gridCol w="5371325"/>
                <a:gridCol w="5371325"/>
              </a:tblGrid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Hardware Delivery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108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Lalamove (Default)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Same day between 3.00pm - 5.00pm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Outside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GDEX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Peninsular: Between 3 - 5 days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East Malaysia: Between 5 - 7 days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Onsite Service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533375">
                <a:tc gridSpan="2">
                  <a:txBody>
                    <a:bodyPr/>
                    <a:lstStyle/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Case / Ticket creation in Tracking: Cut-off time is 12.00pm daily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Tier 2 will contact merchant within 1-2 working days to arrange for visit.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1580" name="Google Shape;1580;p167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67"/>
          <p:cNvSpPr txBox="1"/>
          <p:nvPr/>
        </p:nvSpPr>
        <p:spPr>
          <a:xfrm>
            <a:off x="0" y="6565571"/>
            <a:ext cx="4447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SLA</a:t>
            </a: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Level Agreement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82" name="Google Shape;1582;p167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15"/>
          <p:cNvPicPr preferRelativeResize="0"/>
          <p:nvPr/>
        </p:nvPicPr>
        <p:blipFill rotWithShape="1">
          <a:blip r:embed="rId1"/>
          <a:srcRect t="21991" b="21991"/>
          <a:stretch>
            <a:fillRect/>
          </a:stretch>
        </p:blipFill>
        <p:spPr>
          <a:xfrm>
            <a:off x="0" y="0"/>
            <a:ext cx="12192000" cy="454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89262"/>
            <a:ext cx="3638772" cy="75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15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64967" y="5919120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05" name="Google Shape;705;p1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12275"/>
            <a:ext cx="3638772" cy="75913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15"/>
          <p:cNvSpPr txBox="1"/>
          <p:nvPr/>
        </p:nvSpPr>
        <p:spPr>
          <a:xfrm>
            <a:off x="-308450" y="5482700"/>
            <a:ext cx="331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All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22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6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8" name="Google Shape;1588;p168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Escalation Flow for Hardware Delivery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89" name="Google Shape;1589;p16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590" name="Google Shape;1590;p168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1" name="Google Shape;1591;p168"/>
          <p:cNvGraphicFramePr/>
          <p:nvPr/>
        </p:nvGraphicFramePr>
        <p:xfrm>
          <a:off x="5663325" y="1370100"/>
          <a:ext cx="5555450" cy="3000000"/>
        </p:xfrm>
        <a:graphic>
          <a:graphicData uri="http://schemas.openxmlformats.org/drawingml/2006/table">
            <a:tbl>
              <a:tblPr>
                <a:noFill/>
                <a:tableStyleId>{F447F36D-1F20-4472-A09D-B48D30D78FB2}</a:tableStyleId>
              </a:tblPr>
              <a:tblGrid>
                <a:gridCol w="2777725"/>
                <a:gridCol w="2777725"/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Malaysia</a:t>
                      </a:r>
                      <a:endParaRPr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 hMerge="1">
                  <a:tcPr/>
                </a:tc>
              </a:tr>
              <a:tr h="32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Damaged Parcel / Missing Item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Defective Unit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 working day of receiving Parcel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14 days of receiving parcel 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592" name="Google Shape;1592;p168"/>
          <p:cNvSpPr txBox="1"/>
          <p:nvPr/>
        </p:nvSpPr>
        <p:spPr>
          <a:xfrm>
            <a:off x="574350" y="6249550"/>
            <a:ext cx="879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there are any issues, Merchant to take all the evidence, keep all original packaging and content for the reverse pick-up.</a:t>
            </a:r>
            <a:endParaRPr sz="1200"/>
          </a:p>
        </p:txBody>
      </p:sp>
      <p:grpSp>
        <p:nvGrpSpPr>
          <p:cNvPr id="1593" name="Google Shape;1593;p168"/>
          <p:cNvGrpSpPr/>
          <p:nvPr/>
        </p:nvGrpSpPr>
        <p:grpSpPr>
          <a:xfrm>
            <a:off x="782950" y="1249962"/>
            <a:ext cx="4443891" cy="4800552"/>
            <a:chOff x="1465350" y="1395437"/>
            <a:chExt cx="4443891" cy="4800552"/>
          </a:xfrm>
        </p:grpSpPr>
        <p:sp>
          <p:nvSpPr>
            <p:cNvPr id="1594" name="Google Shape;1594;p168"/>
            <p:cNvSpPr/>
            <p:nvPr/>
          </p:nvSpPr>
          <p:spPr>
            <a:xfrm>
              <a:off x="1465350" y="1395437"/>
              <a:ext cx="4439100" cy="1658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Merchant’s Responsibility: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all items delivered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physical condition of goods delivered</a:t>
              </a:r>
              <a:endParaRPr>
                <a:solidFill>
                  <a:schemeClr val="dk1"/>
                </a:solidFill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Take clear picture of parcel / item if damaged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5" name="Google Shape;1595;p168"/>
            <p:cNvSpPr/>
            <p:nvPr/>
          </p:nvSpPr>
          <p:spPr>
            <a:xfrm>
              <a:off x="1470141" y="4970189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Merchant Care Team: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Care team to raise internal note with @businesssupport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596" name="Google Shape;1596;p168"/>
            <p:cNvSpPr/>
            <p:nvPr/>
          </p:nvSpPr>
          <p:spPr>
            <a:xfrm>
              <a:off x="1465413" y="3399243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Salesperson</a:t>
              </a:r>
              <a:r>
                <a:rPr lang="en-US" sz="16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/ Success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:</a:t>
              </a:r>
              <a:endPara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Raise ticket to Supply Chain by sending email to care@storehub.com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1597" name="Google Shape;1597;p168"/>
          <p:cNvCxnSpPr>
            <a:stCxn id="1594" idx="2"/>
            <a:endCxn id="1596" idx="0"/>
          </p:cNvCxnSpPr>
          <p:nvPr/>
        </p:nvCxnSpPr>
        <p:spPr>
          <a:xfrm>
            <a:off x="3002500" y="2908662"/>
            <a:ext cx="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8" name="Google Shape;1598;p168"/>
          <p:cNvCxnSpPr>
            <a:stCxn id="1596" idx="2"/>
            <a:endCxn id="1595" idx="0"/>
          </p:cNvCxnSpPr>
          <p:nvPr/>
        </p:nvCxnSpPr>
        <p:spPr>
          <a:xfrm>
            <a:off x="3002563" y="4479568"/>
            <a:ext cx="480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9" name="Google Shape;1599;p168"/>
          <p:cNvSpPr/>
          <p:nvPr/>
        </p:nvSpPr>
        <p:spPr>
          <a:xfrm>
            <a:off x="7179425" y="5144339"/>
            <a:ext cx="3032100" cy="755100"/>
          </a:xfrm>
          <a:prstGeom prst="roundRect">
            <a:avLst>
              <a:gd name="adj" fmla="val 16667"/>
            </a:avLst>
          </a:prstGeom>
          <a:solidFill>
            <a:srgbClr val="FF941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SurfsTek &amp; iMin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MAY NOT </a:t>
            </a: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entertain if report is given past 3 working days</a:t>
            </a: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00" name="Google Shape;1600;p16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77148" y="2908649"/>
            <a:ext cx="3036678" cy="2199843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68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1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54037" y="5498685"/>
            <a:ext cx="2637964" cy="13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69"/>
          <p:cNvSpPr txBox="1"/>
          <p:nvPr/>
        </p:nvSpPr>
        <p:spPr>
          <a:xfrm>
            <a:off x="11664620" y="6591260"/>
            <a:ext cx="59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21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8" name="Google Shape;1608;p169"/>
          <p:cNvPicPr preferRelativeResize="0"/>
          <p:nvPr/>
        </p:nvPicPr>
        <p:blipFill rotWithShape="1">
          <a:blip r:embed="rId2"/>
          <a:srcRect t="20654" b="3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69"/>
          <p:cNvSpPr txBox="1"/>
          <p:nvPr>
            <p:ph type="ctrTitle"/>
          </p:nvPr>
        </p:nvSpPr>
        <p:spPr>
          <a:xfrm>
            <a:off x="-35600" y="-711200"/>
            <a:ext cx="122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Calibri" panose="020F0502020204030204"/>
              <a:buNone/>
            </a:pPr>
            <a:r>
              <a:rPr lang="en-US" sz="4800" b="1">
                <a:solidFill>
                  <a:schemeClr val="lt1"/>
                </a:solidFill>
              </a:rPr>
              <a:t>The Platform for</a:t>
            </a:r>
            <a:r>
              <a:rPr lang="en-US" sz="4800" b="1">
                <a:solidFill>
                  <a:srgbClr val="FF9900"/>
                </a:solidFill>
              </a:rPr>
              <a:t> Awesome </a:t>
            </a:r>
            <a:r>
              <a:rPr lang="en-US" sz="4800" b="1">
                <a:solidFill>
                  <a:srgbClr val="FFFFFF"/>
                </a:solidFill>
              </a:rPr>
              <a:t>Businesses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610" name="Google Shape;1610;p169"/>
          <p:cNvSpPr txBox="1"/>
          <p:nvPr/>
        </p:nvSpPr>
        <p:spPr>
          <a:xfrm>
            <a:off x="4054397" y="3942316"/>
            <a:ext cx="4083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 panose="020B0604020202020204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The End</a:t>
            </a:r>
            <a:endParaRPr sz="48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11" name="Google Shape;1611;p169"/>
          <p:cNvSpPr txBox="1"/>
          <p:nvPr/>
        </p:nvSpPr>
        <p:spPr>
          <a:xfrm>
            <a:off x="139700" y="5936400"/>
            <a:ext cx="11937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DOCUMENT IS STRICTLY PRIVATE AND CONFIDENTIAL. THIS IS INTENDED FOR INTERNAL USE ONLY; DO NOT CIRCULATE </a:t>
            </a:r>
            <a:endParaRPr sz="13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© 2022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ub. All rights reserved. No parts of this document can be reproduced, distributed, transmitted or stored electronically without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ub’s prior written permission.</a:t>
            </a:r>
            <a:endParaRPr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12" name="Google Shape;1612;p169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64725" y="2562877"/>
            <a:ext cx="999300" cy="914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13" name="Google Shape;1613;p169"/>
          <p:cNvSpPr txBox="1"/>
          <p:nvPr>
            <p:ph type="sldNum" idx="12"/>
          </p:nvPr>
        </p:nvSpPr>
        <p:spPr>
          <a:xfrm>
            <a:off x="11594800" y="6492800"/>
            <a:ext cx="597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7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6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116"/>
          <p:cNvSpPr txBox="1"/>
          <p:nvPr/>
        </p:nvSpPr>
        <p:spPr>
          <a:xfrm>
            <a:off x="1054201" y="5423350"/>
            <a:ext cx="402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</a:t>
            </a:r>
            <a:r>
              <a:rPr lang="en-US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https://care.storehub.com/en/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116"/>
          <p:cNvSpPr txBox="1"/>
          <p:nvPr/>
        </p:nvSpPr>
        <p:spPr>
          <a:xfrm>
            <a:off x="7798127" y="5423417"/>
            <a:ext cx="29661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</a:t>
            </a:r>
            <a:r>
              <a:rPr lang="en-US" sz="1400" b="0" i="0" u="none" strike="noStrike" cap="none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StoreHub Internal KB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4" name="Google Shape;714;p1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1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6" name="Google Shape;716;p116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717" name="Google Shape;717;p116"/>
          <p:cNvCxnSpPr/>
          <p:nvPr/>
        </p:nvCxnSpPr>
        <p:spPr>
          <a:xfrm>
            <a:off x="6004299" y="1710399"/>
            <a:ext cx="0" cy="368873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718" name="Google Shape;718;p11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19" name="Google Shape;719;p11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20" name="Google Shape;720;p1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116"/>
          <p:cNvGrpSpPr/>
          <p:nvPr/>
        </p:nvGrpSpPr>
        <p:grpSpPr>
          <a:xfrm>
            <a:off x="7195665" y="1249718"/>
            <a:ext cx="4081573" cy="456054"/>
            <a:chOff x="7657117" y="1254346"/>
            <a:chExt cx="4081573" cy="456054"/>
          </a:xfrm>
        </p:grpSpPr>
        <p:pic>
          <p:nvPicPr>
            <p:cNvPr id="722" name="Google Shape;722;p11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Google Shape;723;p116"/>
            <p:cNvSpPr/>
            <p:nvPr/>
          </p:nvSpPr>
          <p:spPr>
            <a:xfrm>
              <a:off x="7984790" y="1329728"/>
              <a:ext cx="3753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Knowledge Base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724" name="Google Shape;724;p1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58288" y="1895814"/>
            <a:ext cx="4418137" cy="337514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5" name="Google Shape;725;p1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732175" y="2745296"/>
            <a:ext cx="4920627" cy="1638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1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87425" y="2037316"/>
            <a:ext cx="4533898" cy="329908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1" name="Google Shape;731;p1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8000" y="2274525"/>
            <a:ext cx="5470410" cy="3061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32" name="Google Shape;732;p11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33" name="Google Shape;733;p117"/>
          <p:cNvCxnSpPr/>
          <p:nvPr/>
        </p:nvCxnSpPr>
        <p:spPr>
          <a:xfrm>
            <a:off x="6004299" y="1710399"/>
            <a:ext cx="0" cy="36888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</p:cxnSp>
      <p:sp>
        <p:nvSpPr>
          <p:cNvPr id="734" name="Google Shape;734;p117"/>
          <p:cNvSpPr txBox="1"/>
          <p:nvPr/>
        </p:nvSpPr>
        <p:spPr>
          <a:xfrm>
            <a:off x="3668027" y="6018450"/>
            <a:ext cx="4533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Articles maintained by Tec</a:t>
            </a:r>
            <a:r>
              <a:rPr lang="en-US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hnical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Training</a:t>
            </a:r>
            <a:r>
              <a:rPr lang="en-US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team</a:t>
            </a:r>
            <a:endParaRPr sz="1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5" name="Google Shape;735;p11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6" name="Google Shape;736;p117"/>
          <p:cNvSpPr/>
          <p:nvPr/>
        </p:nvSpPr>
        <p:spPr>
          <a:xfrm>
            <a:off x="334556" y="3224811"/>
            <a:ext cx="4648500" cy="20742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37" name="Google Shape;737;p117"/>
          <p:cNvSpPr/>
          <p:nvPr/>
        </p:nvSpPr>
        <p:spPr>
          <a:xfrm>
            <a:off x="8649425" y="2223175"/>
            <a:ext cx="2671800" cy="2927400"/>
          </a:xfrm>
          <a:prstGeom prst="roundRect">
            <a:avLst>
              <a:gd name="adj" fmla="val 4172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38" name="Google Shape;738;p117"/>
          <p:cNvSpPr txBox="1"/>
          <p:nvPr/>
        </p:nvSpPr>
        <p:spPr>
          <a:xfrm>
            <a:off x="6862132" y="5401689"/>
            <a:ext cx="4384500" cy="276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 : </a:t>
            </a: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 not share articles from Internal KB Library to public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9" name="Google Shape;739;p117"/>
          <p:cNvSpPr txBox="1"/>
          <p:nvPr/>
        </p:nvSpPr>
        <p:spPr>
          <a:xfrm>
            <a:off x="0" y="6519851"/>
            <a:ext cx="4447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40" name="Google Shape;740;p117"/>
          <p:cNvSpPr txBox="1"/>
          <p:nvPr/>
        </p:nvSpPr>
        <p:spPr>
          <a:xfrm>
            <a:off x="334548" y="2897266"/>
            <a:ext cx="1061400" cy="25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Result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1" name="Google Shape;741;p117"/>
          <p:cNvSpPr txBox="1"/>
          <p:nvPr/>
        </p:nvSpPr>
        <p:spPr>
          <a:xfrm>
            <a:off x="8727334" y="2090830"/>
            <a:ext cx="1061400" cy="261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Result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2" name="Google Shape;742;p117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(cont.)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43" name="Google Shape;743;p117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44" name="Google Shape;744;p1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6" name="Google Shape;746;p117"/>
          <p:cNvGrpSpPr/>
          <p:nvPr/>
        </p:nvGrpSpPr>
        <p:grpSpPr>
          <a:xfrm>
            <a:off x="7576665" y="1249718"/>
            <a:ext cx="2936441" cy="456054"/>
            <a:chOff x="7657117" y="1254346"/>
            <a:chExt cx="2936441" cy="456054"/>
          </a:xfrm>
        </p:grpSpPr>
        <p:pic>
          <p:nvPicPr>
            <p:cNvPr id="747" name="Google Shape;747;p117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117"/>
            <p:cNvSpPr/>
            <p:nvPr/>
          </p:nvSpPr>
          <p:spPr>
            <a:xfrm>
              <a:off x="8094558" y="1297576"/>
              <a:ext cx="2499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KB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upload_post_object_v2_3653023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165" y="1281762"/>
            <a:ext cx="4396378" cy="1630445"/>
          </a:xfrm>
          <a:prstGeom prst="rect">
            <a:avLst/>
          </a:prstGeom>
        </p:spPr>
      </p:pic>
      <p:sp>
        <p:nvSpPr>
          <p:cNvPr id="555" name="Google Shape;555;p10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0" name="Google Shape;560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2" name="Google Shape;562;p100"/>
          <p:cNvSpPr/>
          <p:nvPr/>
        </p:nvSpPr>
        <p:spPr>
          <a:xfrm>
            <a:off x="382135" y="3194744"/>
            <a:ext cx="4396378" cy="265781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6" name="Google Shape;566;p100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2" name="Google Shape;572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3" name="Google Shape;573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74" name="Google Shape;574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 userDrawn="1"/>
        </p:nvSpPr>
        <p:spPr>
          <a:xfrm>
            <a:off x="525091" y="3298230"/>
            <a:ext cx="4146943" cy="2999740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Have a question about StoreHub? Just ask StoreHub Q for answers!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What is StoreHub Q?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0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StoreHub Q is an AI-powered assistant designed to gather information from StoreHub’s resources, helping you provide accurate and efficient answers.</a:t>
            </a:r>
            <a:endParaRPr lang="zh-CN" altLang="en-US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pic>
        <p:nvPicPr>
          <p:cNvPr id="3" name="Picture 2" descr="upload_post_object_v2_199133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01" y="1281792"/>
            <a:ext cx="6456284" cy="1630445"/>
          </a:xfrm>
          <a:prstGeom prst="rect">
            <a:avLst/>
          </a:prstGeom>
        </p:spPr>
      </p:pic>
      <p:sp>
        <p:nvSpPr>
          <p:cNvPr id="4" name="Google Shape;568;p100"/>
          <p:cNvSpPr txBox="1"/>
          <p:nvPr/>
        </p:nvSpPr>
        <p:spPr>
          <a:xfrm>
            <a:off x="7010107" y="1091088"/>
            <a:ext cx="2378858" cy="3053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</a:t>
            </a:r>
            <a:r>
              <a:rPr lang="en-US" altLang="zh-CN" sz="1050" b="1">
                <a:solidFill>
                  <a:srgbClr val="00000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for StoreHub Q on Lark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" name="Picture 4" descr="upload_post_object_v2_8681406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96" y="2969491"/>
            <a:ext cx="3255393" cy="347361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eHub">
  <a:themeElements>
    <a:clrScheme name="Custom 2">
      <a:dk1>
        <a:srgbClr val="000000"/>
      </a:dk1>
      <a:lt1>
        <a:srgbClr val="000000"/>
      </a:lt1>
      <a:dk2>
        <a:srgbClr val="5E5E5E"/>
      </a:dk2>
      <a:lt2>
        <a:srgbClr val="FA9419"/>
      </a:lt2>
      <a:accent1>
        <a:srgbClr val="000000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toreHub">
  <a:themeElements>
    <a:clrScheme name="Custom 2">
      <a:dk1>
        <a:srgbClr val="000000"/>
      </a:dk1>
      <a:lt1>
        <a:srgbClr val="000000"/>
      </a:lt1>
      <a:dk2>
        <a:srgbClr val="5E5E5E"/>
      </a:dk2>
      <a:lt2>
        <a:srgbClr val="FA9419"/>
      </a:lt2>
      <a:accent1>
        <a:srgbClr val="000000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look">
  <a:themeElements>
    <a:clrScheme name="Custom 2">
      <a:dk1>
        <a:srgbClr val="FB9419"/>
      </a:dk1>
      <a:lt1>
        <a:srgbClr val="000000"/>
      </a:lt1>
      <a:dk2>
        <a:srgbClr val="5E5E5E"/>
      </a:dk2>
      <a:lt2>
        <a:srgbClr val="FA9419"/>
      </a:lt2>
      <a:accent1>
        <a:srgbClr val="F067C7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10713</Words>
  <Application>WPS Office WWO_feishu_20221103183746-e790f0e3e8</Application>
  <PresentationFormat/>
  <Paragraphs>864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61</vt:i4>
      </vt:variant>
    </vt:vector>
  </HeadingPairs>
  <TitlesOfParts>
    <vt:vector size="85" baseType="lpstr">
      <vt:lpstr>Arial</vt:lpstr>
      <vt:lpstr>宋体</vt:lpstr>
      <vt:lpstr>Wingdings</vt:lpstr>
      <vt:lpstr>Arial</vt:lpstr>
      <vt:lpstr>Roboto</vt:lpstr>
      <vt:lpstr>MingLiU-ExtB</vt:lpstr>
      <vt:lpstr>Roboto Light</vt:lpstr>
      <vt:lpstr>Roboto Medium</vt:lpstr>
      <vt:lpstr>Montserrat</vt:lpstr>
      <vt:lpstr>Signika</vt:lpstr>
      <vt:lpstr>Helvetica Neue</vt:lpstr>
      <vt:lpstr>Calibri</vt:lpstr>
      <vt:lpstr>Advent Pro</vt:lpstr>
      <vt:lpstr>汉仪书宋二KW</vt:lpstr>
      <vt:lpstr>Roboto</vt:lpstr>
      <vt:lpstr>1_StoreHub Presentation</vt:lpstr>
      <vt:lpstr>StoreHub</vt:lpstr>
      <vt:lpstr>Office Theme</vt:lpstr>
      <vt:lpstr>StoreHub Presentation</vt:lpstr>
      <vt:lpstr>StoreHub Presentation</vt:lpstr>
      <vt:lpstr>Simple Light</vt:lpstr>
      <vt:lpstr>Simple Light</vt:lpstr>
      <vt:lpstr>StoreHub</vt:lpstr>
      <vt:lpstr>Klook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Platform for Awesome Businesses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2025-01-03T09:21:54Z</dcterms:created>
  <dcterms:modified xsi:type="dcterms:W3CDTF">2025-01-03T09:21:54Z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